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702" r:id="rId4"/>
    <p:sldMasterId id="2147483735" r:id="rId5"/>
    <p:sldMasterId id="2147483746" r:id="rId6"/>
    <p:sldMasterId id="2147483759" r:id="rId7"/>
    <p:sldMasterId id="2147483767" r:id="rId8"/>
  </p:sldMasterIdLst>
  <p:notesMasterIdLst>
    <p:notesMasterId r:id="rId50"/>
  </p:notesMasterIdLst>
  <p:handoutMasterIdLst>
    <p:handoutMasterId r:id="rId51"/>
  </p:handoutMasterIdLst>
  <p:sldIdLst>
    <p:sldId id="257" r:id="rId9"/>
    <p:sldId id="294" r:id="rId10"/>
    <p:sldId id="295" r:id="rId11"/>
    <p:sldId id="299" r:id="rId12"/>
    <p:sldId id="373" r:id="rId13"/>
    <p:sldId id="374" r:id="rId14"/>
    <p:sldId id="377" r:id="rId15"/>
    <p:sldId id="376" r:id="rId16"/>
    <p:sldId id="308" r:id="rId17"/>
    <p:sldId id="396" r:id="rId18"/>
    <p:sldId id="311" r:id="rId19"/>
    <p:sldId id="313" r:id="rId20"/>
    <p:sldId id="314" r:id="rId21"/>
    <p:sldId id="315" r:id="rId22"/>
    <p:sldId id="321" r:id="rId23"/>
    <p:sldId id="385" r:id="rId24"/>
    <p:sldId id="289" r:id="rId25"/>
    <p:sldId id="336" r:id="rId26"/>
    <p:sldId id="290" r:id="rId27"/>
    <p:sldId id="305" r:id="rId28"/>
    <p:sldId id="306" r:id="rId29"/>
    <p:sldId id="337" r:id="rId30"/>
    <p:sldId id="307" r:id="rId31"/>
    <p:sldId id="386" r:id="rId32"/>
    <p:sldId id="360" r:id="rId33"/>
    <p:sldId id="362" r:id="rId34"/>
    <p:sldId id="363" r:id="rId35"/>
    <p:sldId id="367" r:id="rId36"/>
    <p:sldId id="368" r:id="rId37"/>
    <p:sldId id="369" r:id="rId38"/>
    <p:sldId id="370" r:id="rId39"/>
    <p:sldId id="372" r:id="rId40"/>
    <p:sldId id="388" r:id="rId41"/>
    <p:sldId id="389" r:id="rId42"/>
    <p:sldId id="390" r:id="rId43"/>
    <p:sldId id="391" r:id="rId44"/>
    <p:sldId id="397" r:id="rId45"/>
    <p:sldId id="398" r:id="rId46"/>
    <p:sldId id="399" r:id="rId47"/>
    <p:sldId id="400" r:id="rId48"/>
    <p:sldId id="272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74073"/>
    <a:srgbClr val="004990"/>
    <a:srgbClr val="394A79"/>
    <a:srgbClr val="F3C164"/>
    <a:srgbClr val="F4F4F4"/>
    <a:srgbClr val="004C96"/>
    <a:srgbClr val="005DA8"/>
    <a:srgbClr val="272F81"/>
    <a:srgbClr val="F2B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 snapToGrid="0">
      <p:cViewPr varScale="1">
        <p:scale>
          <a:sx n="74" d="100"/>
          <a:sy n="74" d="100"/>
        </p:scale>
        <p:origin x="-396" y="-90"/>
      </p:cViewPr>
      <p:guideLst>
        <p:guide orient="horz" pos="354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16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Liberecký kraj</c:v>
                </c:pt>
                <c:pt idx="1">
                  <c:v>Hlavní město Praha</c:v>
                </c:pt>
                <c:pt idx="2">
                  <c:v>Plzeňský kraj</c:v>
                </c:pt>
                <c:pt idx="3">
                  <c:v>Zlínský kraj</c:v>
                </c:pt>
                <c:pt idx="4">
                  <c:v>Olomoucký kraj</c:v>
                </c:pt>
                <c:pt idx="5">
                  <c:v>Středočeský kraj</c:v>
                </c:pt>
                <c:pt idx="6">
                  <c:v>Pardubický kraj</c:v>
                </c:pt>
                <c:pt idx="7">
                  <c:v>Královéhradecký kraj</c:v>
                </c:pt>
                <c:pt idx="8">
                  <c:v>Karlovarský kraj</c:v>
                </c:pt>
                <c:pt idx="9">
                  <c:v>Kraj Vysočina</c:v>
                </c:pt>
                <c:pt idx="10">
                  <c:v>Jihočeský kraj</c:v>
                </c:pt>
                <c:pt idx="11">
                  <c:v>Moravskoslezský kraj</c:v>
                </c:pt>
                <c:pt idx="12">
                  <c:v>Ústecký kraj</c:v>
                </c:pt>
                <c:pt idx="13">
                  <c:v>Jihomoravský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57</c:v>
                </c:pt>
                <c:pt idx="1">
                  <c:v>33</c:v>
                </c:pt>
                <c:pt idx="2">
                  <c:v>16</c:v>
                </c:pt>
                <c:pt idx="3">
                  <c:v>-4</c:v>
                </c:pt>
                <c:pt idx="4">
                  <c:v>-5</c:v>
                </c:pt>
                <c:pt idx="5">
                  <c:v>-10</c:v>
                </c:pt>
                <c:pt idx="6">
                  <c:v>-14</c:v>
                </c:pt>
                <c:pt idx="7">
                  <c:v>-17</c:v>
                </c:pt>
                <c:pt idx="8">
                  <c:v>-26</c:v>
                </c:pt>
                <c:pt idx="9">
                  <c:v>-27</c:v>
                </c:pt>
                <c:pt idx="10">
                  <c:v>-28</c:v>
                </c:pt>
                <c:pt idx="11">
                  <c:v>-29</c:v>
                </c:pt>
                <c:pt idx="12">
                  <c:v>-43</c:v>
                </c:pt>
                <c:pt idx="13">
                  <c:v>-58</c:v>
                </c:pt>
                <c:pt idx="15">
                  <c:v>-101</c:v>
                </c:pt>
                <c:pt idx="16">
                  <c:v>-42</c:v>
                </c:pt>
                <c:pt idx="17">
                  <c:v>-18</c:v>
                </c:pt>
                <c:pt idx="18">
                  <c:v>-49</c:v>
                </c:pt>
                <c:pt idx="19">
                  <c:v>-3</c:v>
                </c:pt>
                <c:pt idx="20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F4-4093-AAA8-0C948788A2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Liberecký kraj</c:v>
                </c:pt>
                <c:pt idx="1">
                  <c:v>Hlavní město Praha</c:v>
                </c:pt>
                <c:pt idx="2">
                  <c:v>Plzeňský kraj</c:v>
                </c:pt>
                <c:pt idx="3">
                  <c:v>Zlínský kraj</c:v>
                </c:pt>
                <c:pt idx="4">
                  <c:v>Olomoucký kraj</c:v>
                </c:pt>
                <c:pt idx="5">
                  <c:v>Středočeský kraj</c:v>
                </c:pt>
                <c:pt idx="6">
                  <c:v>Pardubický kraj</c:v>
                </c:pt>
                <c:pt idx="7">
                  <c:v>Královéhradecký kraj</c:v>
                </c:pt>
                <c:pt idx="8">
                  <c:v>Karlovarský kraj</c:v>
                </c:pt>
                <c:pt idx="9">
                  <c:v>Kraj Vysočina</c:v>
                </c:pt>
                <c:pt idx="10">
                  <c:v>Jihočeský kraj</c:v>
                </c:pt>
                <c:pt idx="11">
                  <c:v>Moravskoslezský kraj</c:v>
                </c:pt>
                <c:pt idx="12">
                  <c:v>Ústecký kraj</c:v>
                </c:pt>
                <c:pt idx="13">
                  <c:v>Jihomoravský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57</c:v>
                </c:pt>
                <c:pt idx="1">
                  <c:v>33</c:v>
                </c:pt>
                <c:pt idx="2">
                  <c:v>16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F4-4093-AAA8-0C948788A2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Liberecký kraj</c:v>
                </c:pt>
                <c:pt idx="1">
                  <c:v>Hlavní město Praha</c:v>
                </c:pt>
                <c:pt idx="2">
                  <c:v>Plzeňský kraj</c:v>
                </c:pt>
                <c:pt idx="3">
                  <c:v>Zlínský kraj</c:v>
                </c:pt>
                <c:pt idx="4">
                  <c:v>Olomoucký kraj</c:v>
                </c:pt>
                <c:pt idx="5">
                  <c:v>Středočeský kraj</c:v>
                </c:pt>
                <c:pt idx="6">
                  <c:v>Pardubický kraj</c:v>
                </c:pt>
                <c:pt idx="7">
                  <c:v>Královéhradecký kraj</c:v>
                </c:pt>
                <c:pt idx="8">
                  <c:v>Karlovarský kraj</c:v>
                </c:pt>
                <c:pt idx="9">
                  <c:v>Kraj Vysočina</c:v>
                </c:pt>
                <c:pt idx="10">
                  <c:v>Jihočeský kraj</c:v>
                </c:pt>
                <c:pt idx="11">
                  <c:v>Moravskoslezský kraj</c:v>
                </c:pt>
                <c:pt idx="12">
                  <c:v>Ústecký kraj</c:v>
                </c:pt>
                <c:pt idx="13">
                  <c:v>Jihomoravský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-4</c:v>
                </c:pt>
                <c:pt idx="4">
                  <c:v>-5</c:v>
                </c:pt>
                <c:pt idx="5">
                  <c:v>-10</c:v>
                </c:pt>
                <c:pt idx="6">
                  <c:v>-14</c:v>
                </c:pt>
                <c:pt idx="7">
                  <c:v>-17</c:v>
                </c:pt>
                <c:pt idx="8">
                  <c:v>-26</c:v>
                </c:pt>
                <c:pt idx="9">
                  <c:v>-27</c:v>
                </c:pt>
                <c:pt idx="10">
                  <c:v>-28</c:v>
                </c:pt>
                <c:pt idx="11">
                  <c:v>-29</c:v>
                </c:pt>
                <c:pt idx="12">
                  <c:v>-43</c:v>
                </c:pt>
                <c:pt idx="13">
                  <c:v>-58</c:v>
                </c:pt>
                <c:pt idx="15">
                  <c:v>-101</c:v>
                </c:pt>
                <c:pt idx="16">
                  <c:v>-42</c:v>
                </c:pt>
                <c:pt idx="17">
                  <c:v>-18</c:v>
                </c:pt>
                <c:pt idx="18">
                  <c:v>-49</c:v>
                </c:pt>
                <c:pt idx="19">
                  <c:v>-3</c:v>
                </c:pt>
                <c:pt idx="2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0F4-4093-AAA8-0C948788A2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11292928"/>
        <c:axId val="211294464"/>
      </c:barChart>
      <c:catAx>
        <c:axId val="21129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294464"/>
        <c:crosses val="autoZero"/>
        <c:auto val="1"/>
        <c:lblAlgn val="ctr"/>
        <c:lblOffset val="100"/>
        <c:noMultiLvlLbl val="0"/>
      </c:catAx>
      <c:valAx>
        <c:axId val="211294464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29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ln w="1270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989</c:v>
                </c:pt>
                <c:pt idx="1">
                  <c:v>197</c:v>
                </c:pt>
                <c:pt idx="2">
                  <c:v>133</c:v>
                </c:pt>
                <c:pt idx="3">
                  <c:v>225</c:v>
                </c:pt>
                <c:pt idx="4">
                  <c:v>125</c:v>
                </c:pt>
                <c:pt idx="5">
                  <c:v>72</c:v>
                </c:pt>
                <c:pt idx="6">
                  <c:v>240</c:v>
                </c:pt>
                <c:pt idx="7">
                  <c:v>27</c:v>
                </c:pt>
                <c:pt idx="8">
                  <c:v>84</c:v>
                </c:pt>
                <c:pt idx="9">
                  <c:v>61</c:v>
                </c:pt>
                <c:pt idx="10">
                  <c:v>36</c:v>
                </c:pt>
                <c:pt idx="11">
                  <c:v>-889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67-4924-8D14-64233CEAF20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833</c:v>
                </c:pt>
                <c:pt idx="1">
                  <c:v>56</c:v>
                </c:pt>
                <c:pt idx="2">
                  <c:v>2</c:v>
                </c:pt>
                <c:pt idx="3">
                  <c:v>78</c:v>
                </c:pt>
                <c:pt idx="4">
                  <c:v>9</c:v>
                </c:pt>
                <c:pt idx="5">
                  <c:v>-25</c:v>
                </c:pt>
                <c:pt idx="6">
                  <c:v>76</c:v>
                </c:pt>
                <c:pt idx="7">
                  <c:v>22</c:v>
                </c:pt>
                <c:pt idx="8">
                  <c:v>72</c:v>
                </c:pt>
                <c:pt idx="9">
                  <c:v>61</c:v>
                </c:pt>
                <c:pt idx="10">
                  <c:v>28</c:v>
                </c:pt>
                <c:pt idx="11">
                  <c:v>-682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367-4924-8D14-64233CEAF20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627</c:v>
                </c:pt>
                <c:pt idx="1">
                  <c:v>10</c:v>
                </c:pt>
                <c:pt idx="2">
                  <c:v>9</c:v>
                </c:pt>
                <c:pt idx="3">
                  <c:v>43</c:v>
                </c:pt>
                <c:pt idx="4">
                  <c:v>24</c:v>
                </c:pt>
                <c:pt idx="5">
                  <c:v>-34</c:v>
                </c:pt>
                <c:pt idx="6">
                  <c:v>12</c:v>
                </c:pt>
                <c:pt idx="7">
                  <c:v>-29</c:v>
                </c:pt>
                <c:pt idx="8">
                  <c:v>33</c:v>
                </c:pt>
                <c:pt idx="9">
                  <c:v>47</c:v>
                </c:pt>
                <c:pt idx="10">
                  <c:v>34</c:v>
                </c:pt>
                <c:pt idx="11">
                  <c:v>-392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367-4924-8D14-64233CEAF20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324</c:v>
                </c:pt>
                <c:pt idx="1">
                  <c:v>-17</c:v>
                </c:pt>
                <c:pt idx="2">
                  <c:v>1</c:v>
                </c:pt>
                <c:pt idx="3">
                  <c:v>14</c:v>
                </c:pt>
                <c:pt idx="4">
                  <c:v>44</c:v>
                </c:pt>
                <c:pt idx="5">
                  <c:v>-74</c:v>
                </c:pt>
                <c:pt idx="6">
                  <c:v>-7</c:v>
                </c:pt>
                <c:pt idx="7">
                  <c:v>-45</c:v>
                </c:pt>
                <c:pt idx="8">
                  <c:v>23</c:v>
                </c:pt>
                <c:pt idx="9">
                  <c:v>57</c:v>
                </c:pt>
                <c:pt idx="10">
                  <c:v>-26</c:v>
                </c:pt>
                <c:pt idx="11">
                  <c:v>-448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367-4924-8D14-64233CEAF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808448"/>
        <c:axId val="212809984"/>
      </c:lineChart>
      <c:catAx>
        <c:axId val="21280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2809984"/>
        <c:crosses val="autoZero"/>
        <c:auto val="1"/>
        <c:lblAlgn val="ctr"/>
        <c:lblOffset val="100"/>
        <c:noMultiLvlLbl val="0"/>
      </c:catAx>
      <c:valAx>
        <c:axId val="212809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280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997228295937535"/>
          <c:y val="5.16751968503937E-2"/>
          <c:w val="0.20393049153810128"/>
          <c:h val="0.2076998031496062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Pardubický kraj</c:v>
                </c:pt>
                <c:pt idx="1">
                  <c:v>Karlovarský kraj</c:v>
                </c:pt>
                <c:pt idx="2">
                  <c:v>Liberecký kraj</c:v>
                </c:pt>
                <c:pt idx="3">
                  <c:v>Zlínský kraj</c:v>
                </c:pt>
                <c:pt idx="4">
                  <c:v>Královéhradecký kraj</c:v>
                </c:pt>
                <c:pt idx="5">
                  <c:v>Plzeňský kraj</c:v>
                </c:pt>
                <c:pt idx="6">
                  <c:v>Ústecký kraj</c:v>
                </c:pt>
                <c:pt idx="7">
                  <c:v>Hlavní město Praha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Kraj Vysočina</c:v>
                </c:pt>
                <c:pt idx="11">
                  <c:v>Olomoucký kraj</c:v>
                </c:pt>
                <c:pt idx="12">
                  <c:v>Jihomoravský kraj</c:v>
                </c:pt>
                <c:pt idx="13">
                  <c:v>Středočeský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</c:v>
                </c:pt>
                <c:pt idx="1">
                  <c:v>-1</c:v>
                </c:pt>
                <c:pt idx="2">
                  <c:v>-3</c:v>
                </c:pt>
                <c:pt idx="3">
                  <c:v>-3</c:v>
                </c:pt>
                <c:pt idx="4">
                  <c:v>-4</c:v>
                </c:pt>
                <c:pt idx="5">
                  <c:v>-5</c:v>
                </c:pt>
                <c:pt idx="6">
                  <c:v>-5</c:v>
                </c:pt>
                <c:pt idx="7">
                  <c:v>-6</c:v>
                </c:pt>
                <c:pt idx="8">
                  <c:v>-7</c:v>
                </c:pt>
                <c:pt idx="9">
                  <c:v>-7</c:v>
                </c:pt>
                <c:pt idx="10">
                  <c:v>-8</c:v>
                </c:pt>
                <c:pt idx="11">
                  <c:v>-12</c:v>
                </c:pt>
                <c:pt idx="12">
                  <c:v>-14</c:v>
                </c:pt>
                <c:pt idx="13">
                  <c:v>-14</c:v>
                </c:pt>
                <c:pt idx="15">
                  <c:v>-44</c:v>
                </c:pt>
                <c:pt idx="16">
                  <c:v>-8</c:v>
                </c:pt>
                <c:pt idx="17">
                  <c:v>-6</c:v>
                </c:pt>
                <c:pt idx="18">
                  <c:v>-18</c:v>
                </c:pt>
                <c:pt idx="19">
                  <c:v>0</c:v>
                </c:pt>
                <c:pt idx="20">
                  <c:v>-12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F4-4093-AAA8-0C948788A2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Pardubický kraj</c:v>
                </c:pt>
                <c:pt idx="1">
                  <c:v>Karlovarský kraj</c:v>
                </c:pt>
                <c:pt idx="2">
                  <c:v>Liberecký kraj</c:v>
                </c:pt>
                <c:pt idx="3">
                  <c:v>Zlínský kraj</c:v>
                </c:pt>
                <c:pt idx="4">
                  <c:v>Královéhradecký kraj</c:v>
                </c:pt>
                <c:pt idx="5">
                  <c:v>Plzeňský kraj</c:v>
                </c:pt>
                <c:pt idx="6">
                  <c:v>Ústecký kraj</c:v>
                </c:pt>
                <c:pt idx="7">
                  <c:v>Hlavní město Praha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Kraj Vysočina</c:v>
                </c:pt>
                <c:pt idx="11">
                  <c:v>Olomoucký kraj</c:v>
                </c:pt>
                <c:pt idx="12">
                  <c:v>Jihomoravský kraj</c:v>
                </c:pt>
                <c:pt idx="13">
                  <c:v>Středočeský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F4-4093-AAA8-0C948788A2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Pardubický kraj</c:v>
                </c:pt>
                <c:pt idx="1">
                  <c:v>Karlovarský kraj</c:v>
                </c:pt>
                <c:pt idx="2">
                  <c:v>Liberecký kraj</c:v>
                </c:pt>
                <c:pt idx="3">
                  <c:v>Zlínský kraj</c:v>
                </c:pt>
                <c:pt idx="4">
                  <c:v>Královéhradecký kraj</c:v>
                </c:pt>
                <c:pt idx="5">
                  <c:v>Plzeňský kraj</c:v>
                </c:pt>
                <c:pt idx="6">
                  <c:v>Ústecký kraj</c:v>
                </c:pt>
                <c:pt idx="7">
                  <c:v>Hlavní město Praha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Kraj Vysočina</c:v>
                </c:pt>
                <c:pt idx="11">
                  <c:v>Olomoucký kraj</c:v>
                </c:pt>
                <c:pt idx="12">
                  <c:v>Jihomoravský kraj</c:v>
                </c:pt>
                <c:pt idx="13">
                  <c:v>Středočeský kraj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0</c:v>
                </c:pt>
                <c:pt idx="1">
                  <c:v>-1</c:v>
                </c:pt>
                <c:pt idx="2">
                  <c:v>-3</c:v>
                </c:pt>
                <c:pt idx="3">
                  <c:v>-3</c:v>
                </c:pt>
                <c:pt idx="4">
                  <c:v>-4</c:v>
                </c:pt>
                <c:pt idx="5">
                  <c:v>-5</c:v>
                </c:pt>
                <c:pt idx="6">
                  <c:v>-5</c:v>
                </c:pt>
                <c:pt idx="7">
                  <c:v>-6</c:v>
                </c:pt>
                <c:pt idx="8">
                  <c:v>-7</c:v>
                </c:pt>
                <c:pt idx="9">
                  <c:v>-7</c:v>
                </c:pt>
                <c:pt idx="10">
                  <c:v>-8</c:v>
                </c:pt>
                <c:pt idx="11">
                  <c:v>-12</c:v>
                </c:pt>
                <c:pt idx="12">
                  <c:v>-14</c:v>
                </c:pt>
                <c:pt idx="13">
                  <c:v>-14</c:v>
                </c:pt>
                <c:pt idx="14">
                  <c:v>0</c:v>
                </c:pt>
                <c:pt idx="15">
                  <c:v>-44</c:v>
                </c:pt>
                <c:pt idx="16">
                  <c:v>-8</c:v>
                </c:pt>
                <c:pt idx="17">
                  <c:v>-6</c:v>
                </c:pt>
                <c:pt idx="18">
                  <c:v>-18</c:v>
                </c:pt>
                <c:pt idx="19">
                  <c:v>0</c:v>
                </c:pt>
                <c:pt idx="20">
                  <c:v>-12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0F4-4093-AAA8-0C948788A2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202073600"/>
        <c:axId val="202075136"/>
      </c:barChart>
      <c:catAx>
        <c:axId val="2020736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2075136"/>
        <c:crosses val="autoZero"/>
        <c:auto val="1"/>
        <c:lblAlgn val="ctr"/>
        <c:lblOffset val="100"/>
        <c:noMultiLvlLbl val="0"/>
      </c:catAx>
      <c:valAx>
        <c:axId val="202075136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207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ln w="1270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34</c:v>
                </c:pt>
                <c:pt idx="1">
                  <c:v>18</c:v>
                </c:pt>
                <c:pt idx="2">
                  <c:v>-5</c:v>
                </c:pt>
                <c:pt idx="3">
                  <c:v>23</c:v>
                </c:pt>
                <c:pt idx="4">
                  <c:v>7</c:v>
                </c:pt>
                <c:pt idx="5">
                  <c:v>15</c:v>
                </c:pt>
                <c:pt idx="6">
                  <c:v>14</c:v>
                </c:pt>
                <c:pt idx="7">
                  <c:v>-2</c:v>
                </c:pt>
                <c:pt idx="8">
                  <c:v>1</c:v>
                </c:pt>
                <c:pt idx="9">
                  <c:v>1</c:v>
                </c:pt>
                <c:pt idx="10">
                  <c:v>-5</c:v>
                </c:pt>
                <c:pt idx="11">
                  <c:v>-119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67-4924-8D14-64233CEAF20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2015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20</c:v>
                </c:pt>
                <c:pt idx="1">
                  <c:v>6</c:v>
                </c:pt>
                <c:pt idx="2">
                  <c:v>-6</c:v>
                </c:pt>
                <c:pt idx="3">
                  <c:v>-2</c:v>
                </c:pt>
                <c:pt idx="4">
                  <c:v>-7</c:v>
                </c:pt>
                <c:pt idx="5">
                  <c:v>-14</c:v>
                </c:pt>
                <c:pt idx="6">
                  <c:v>-3</c:v>
                </c:pt>
                <c:pt idx="7">
                  <c:v>9</c:v>
                </c:pt>
                <c:pt idx="8">
                  <c:v>5</c:v>
                </c:pt>
                <c:pt idx="9">
                  <c:v>1</c:v>
                </c:pt>
                <c:pt idx="10">
                  <c:v>-6</c:v>
                </c:pt>
                <c:pt idx="11">
                  <c:v>-51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367-4924-8D14-64233CEAF20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2016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39</c:v>
                </c:pt>
                <c:pt idx="1">
                  <c:v>-11</c:v>
                </c:pt>
                <c:pt idx="2">
                  <c:v>-6</c:v>
                </c:pt>
                <c:pt idx="3">
                  <c:v>-3</c:v>
                </c:pt>
                <c:pt idx="4">
                  <c:v>-13</c:v>
                </c:pt>
                <c:pt idx="5">
                  <c:v>-9</c:v>
                </c:pt>
                <c:pt idx="6">
                  <c:v>-9</c:v>
                </c:pt>
                <c:pt idx="7">
                  <c:v>-4</c:v>
                </c:pt>
                <c:pt idx="8">
                  <c:v>-3</c:v>
                </c:pt>
                <c:pt idx="9">
                  <c:v>-4</c:v>
                </c:pt>
                <c:pt idx="10">
                  <c:v>-5</c:v>
                </c:pt>
                <c:pt idx="11">
                  <c:v>-26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367-4924-8D14-64233CEAF20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13</c:v>
                </c:pt>
                <c:pt idx="1">
                  <c:v>-1</c:v>
                </c:pt>
                <c:pt idx="2">
                  <c:v>-12</c:v>
                </c:pt>
                <c:pt idx="3">
                  <c:v>-2</c:v>
                </c:pt>
                <c:pt idx="4">
                  <c:v>0</c:v>
                </c:pt>
                <c:pt idx="5">
                  <c:v>-10</c:v>
                </c:pt>
                <c:pt idx="6">
                  <c:v>-1</c:v>
                </c:pt>
                <c:pt idx="7">
                  <c:v>-5</c:v>
                </c:pt>
                <c:pt idx="8">
                  <c:v>-3</c:v>
                </c:pt>
                <c:pt idx="9">
                  <c:v>-7</c:v>
                </c:pt>
                <c:pt idx="10">
                  <c:v>-7</c:v>
                </c:pt>
                <c:pt idx="11">
                  <c:v>-53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367-4924-8D14-64233CEAF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011776"/>
        <c:axId val="202013312"/>
      </c:lineChart>
      <c:catAx>
        <c:axId val="20201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2013312"/>
        <c:crosses val="autoZero"/>
        <c:auto val="1"/>
        <c:lblAlgn val="ctr"/>
        <c:lblOffset val="100"/>
        <c:noMultiLvlLbl val="0"/>
      </c:catAx>
      <c:valAx>
        <c:axId val="20201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2011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79314584363661"/>
          <c:y val="0.54878316158737117"/>
          <c:w val="0.20393049153810128"/>
          <c:h val="0.2076998031496062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94773-82F1-4BC9-B24E-8DBBCD5ABB8A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C540-E3D6-482F-AB74-01051757BD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371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F80A7-C12C-4720-BC26-6A2B901DB1EA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5C0A-D15A-40B7-9AD0-1092460FC3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48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F5C0A-D15A-40B7-9AD0-1092460FC3E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63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B6905-8064-4A71-A740-F0ED61C8943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2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F5C0A-D15A-40B7-9AD0-1092460FC3E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468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FEAF69-CE20-45EF-A0FE-1FA4FA489A91}" type="slidenum">
              <a:rPr kumimoji="0" lang="ru-RU" altLang="cs-CZ" sz="1200" smtClean="0"/>
              <a:pPr/>
              <a:t>35</a:t>
            </a:fld>
            <a:endParaRPr kumimoji="0" lang="ru-RU" altLang="cs-CZ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3" y="3257550"/>
            <a:ext cx="7713662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43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FEAF69-CE20-45EF-A0FE-1FA4FA489A91}" type="slidenum">
              <a:rPr kumimoji="0" lang="ru-RU" altLang="cs-CZ" sz="1200" smtClean="0"/>
              <a:pPr/>
              <a:t>36</a:t>
            </a:fld>
            <a:endParaRPr kumimoji="0" lang="ru-RU" altLang="cs-CZ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3" y="3257550"/>
            <a:ext cx="7713662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47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F5C0A-D15A-40B7-9AD0-1092460FC3E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59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F5C0A-D15A-40B7-9AD0-1092460FC3E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630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F5C0A-D15A-40B7-9AD0-1092460FC3E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94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F5C0A-D15A-40B7-9AD0-1092460FC3E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82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F5C0A-D15A-40B7-9AD0-1092460FC3E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274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913"/>
            <a:ext cx="5487041" cy="4115823"/>
          </a:xfrm>
          <a:noFill/>
          <a:ln/>
        </p:spPr>
        <p:txBody>
          <a:bodyPr lIns="87591" tIns="43795" rIns="87591" bIns="43795"/>
          <a:lstStyle/>
          <a:p>
            <a:pPr eaLnBrk="1" hangingPunct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5817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F5C0A-D15A-40B7-9AD0-1092460FC3E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630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F5C0A-D15A-40B7-9AD0-1092460FC3E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43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B6905-8064-4A71-A740-F0ED61C8943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5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-2" y="-30228"/>
            <a:ext cx="9144000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0">
                <a:schemeClr val="accent5">
                  <a:lumMod val="52000"/>
                  <a:lumOff val="48000"/>
                  <a:alpha val="67000"/>
                </a:schemeClr>
              </a:gs>
              <a:gs pos="100000">
                <a:schemeClr val="accent4">
                  <a:alpha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274073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3742444"/>
            <a:ext cx="7772400" cy="891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cs-CZ" dirty="0" smtClean="0"/>
              <a:t>Vložte název přednášky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775708"/>
            <a:ext cx="64008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Vložte autora</a:t>
            </a:r>
            <a:endParaRPr lang="cs-CZ" dirty="0"/>
          </a:p>
        </p:txBody>
      </p:sp>
      <p:sp>
        <p:nvSpPr>
          <p:cNvPr id="24" name="Obdélník 23"/>
          <p:cNvSpPr/>
          <p:nvPr userDrawn="1"/>
        </p:nvSpPr>
        <p:spPr>
          <a:xfrm>
            <a:off x="10077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-2" y="689910"/>
            <a:ext cx="9144000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ÚZIS &amp;Ccaron;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3" y="6215610"/>
            <a:ext cx="5429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 userDrawn="1"/>
        </p:nvSpPr>
        <p:spPr>
          <a:xfrm>
            <a:off x="5812091" y="6186283"/>
            <a:ext cx="2976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>
                <a:solidFill>
                  <a:srgbClr val="394A79"/>
                </a:solidFill>
              </a:rPr>
              <a:t>Ústav zdravotnických informací a statistiky České republiky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00" dirty="0" smtClean="0">
                <a:solidFill>
                  <a:srgbClr val="394A79"/>
                </a:solidFill>
              </a:rPr>
              <a:t>Institut biostatistiky a analýz Masarykovy univerzity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Společné pracoviště </a:t>
            </a:r>
            <a:endParaRPr lang="en-US" sz="900" kern="1200" dirty="0" smtClean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IBA MU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27" y="6208053"/>
            <a:ext cx="9048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 userDrawn="1"/>
        </p:nvSpPr>
        <p:spPr>
          <a:xfrm>
            <a:off x="-2" y="0"/>
            <a:ext cx="9144000" cy="689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6" name="Skupina 5"/>
          <p:cNvGrpSpPr/>
          <p:nvPr userDrawn="1"/>
        </p:nvGrpSpPr>
        <p:grpSpPr>
          <a:xfrm>
            <a:off x="431800" y="6151419"/>
            <a:ext cx="2394526" cy="521285"/>
            <a:chOff x="-1238301" y="3808741"/>
            <a:chExt cx="2394526" cy="521285"/>
          </a:xfrm>
        </p:grpSpPr>
        <p:pic>
          <p:nvPicPr>
            <p:cNvPr id="22" name="Obrázek 2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77"/>
            <a:stretch/>
          </p:blipFill>
          <p:spPr>
            <a:xfrm>
              <a:off x="-1238301" y="3808741"/>
              <a:ext cx="754652" cy="505853"/>
            </a:xfrm>
            <a:prstGeom prst="rect">
              <a:avLst/>
            </a:prstGeom>
          </p:spPr>
        </p:pic>
        <p:sp>
          <p:nvSpPr>
            <p:cNvPr id="23" name="TextovéPole 22"/>
            <p:cNvSpPr txBox="1"/>
            <p:nvPr userDrawn="1"/>
          </p:nvSpPr>
          <p:spPr>
            <a:xfrm>
              <a:off x="-557222" y="3822195"/>
              <a:ext cx="171344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i="0" dirty="0" smtClean="0">
                  <a:solidFill>
                    <a:schemeClr val="bg2">
                      <a:lumMod val="10000"/>
                    </a:schemeClr>
                  </a:solidFill>
                </a:rPr>
                <a:t>Evropská</a:t>
              </a:r>
              <a:r>
                <a:rPr lang="cs-CZ" sz="9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 unie</a:t>
              </a:r>
            </a:p>
            <a:p>
              <a:r>
                <a:rPr lang="cs-CZ" sz="9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Evropský sociální fond</a:t>
              </a:r>
            </a:p>
            <a:p>
              <a:r>
                <a:rPr lang="cs-CZ" sz="9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Operační program Zaměstnanost</a:t>
              </a:r>
              <a:endParaRPr lang="cs-CZ" sz="900" i="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5" name="Obdélník 24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pic>
        <p:nvPicPr>
          <p:cNvPr id="17" name="Picture 2" descr="C:\Users\soukupovam\Desktop\úzis doc\logo_mapa_vysočina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79" y="2199821"/>
            <a:ext cx="1839842" cy="12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 userDrawn="1"/>
        </p:nvSpPr>
        <p:spPr>
          <a:xfrm>
            <a:off x="0" y="114316"/>
            <a:ext cx="9144000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kern="1200" dirty="0" smtClean="0">
                <a:solidFill>
                  <a:srgbClr val="274073"/>
                </a:solidFill>
                <a:effectLst/>
                <a:latin typeface="+mn-lt"/>
                <a:ea typeface="+mn-ea"/>
                <a:cs typeface="+mn-cs"/>
              </a:rPr>
              <a:t>Ukazatele populačního zdraví: nový informační systém pro kraje a města ČR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Podpořeno projektem</a:t>
            </a:r>
            <a:r>
              <a:rPr lang="cs-CZ" sz="11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cs-CZ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technologické platformy NZIS“</a:t>
            </a:r>
            <a:endParaRPr lang="cs-CZ" sz="1050" b="1" dirty="0" smtClean="0">
              <a:solidFill>
                <a:srgbClr val="274073"/>
              </a:solidFill>
              <a:effectLst/>
            </a:endParaRPr>
          </a:p>
        </p:txBody>
      </p:sp>
      <p:sp>
        <p:nvSpPr>
          <p:cNvPr id="19" name="TextovéPole 18"/>
          <p:cNvSpPr txBox="1"/>
          <p:nvPr userDrawn="1"/>
        </p:nvSpPr>
        <p:spPr>
          <a:xfrm>
            <a:off x="2291536" y="1345149"/>
            <a:ext cx="4560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 smtClean="0">
                <a:solidFill>
                  <a:srgbClr val="274073"/>
                </a:solidFill>
              </a:rPr>
              <a:t>Regionální zpravodajství NZIS</a:t>
            </a:r>
          </a:p>
        </p:txBody>
      </p:sp>
    </p:spTree>
    <p:extLst>
      <p:ext uri="{BB962C8B-B14F-4D97-AF65-F5344CB8AC3E}">
        <p14:creationId xmlns:p14="http://schemas.microsoft.com/office/powerpoint/2010/main" val="1267829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78" userDrawn="1">
          <p15:clr>
            <a:srgbClr val="FBAE40"/>
          </p15:clr>
        </p15:guide>
        <p15:guide id="2" pos="54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08912" cy="42617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67544" y="260648"/>
            <a:ext cx="8208912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373216"/>
            <a:ext cx="8213318" cy="43894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9774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 userDrawn="1"/>
        </p:nvSpPr>
        <p:spPr>
          <a:xfrm>
            <a:off x="7740651" y="6092827"/>
            <a:ext cx="140335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/>
          </a:p>
        </p:txBody>
      </p:sp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7951" y="0"/>
            <a:ext cx="8907463" cy="6381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79615"/>
      </p:ext>
    </p:extLst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-2" y="-30228"/>
            <a:ext cx="9144000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0">
                <a:schemeClr val="accent5">
                  <a:lumMod val="52000"/>
                  <a:lumOff val="48000"/>
                  <a:alpha val="67000"/>
                </a:schemeClr>
              </a:gs>
              <a:gs pos="100000">
                <a:schemeClr val="accent4">
                  <a:alpha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274073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3742444"/>
            <a:ext cx="7772400" cy="891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775708"/>
            <a:ext cx="64008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24" name="Obdélník 23"/>
          <p:cNvSpPr/>
          <p:nvPr userDrawn="1"/>
        </p:nvSpPr>
        <p:spPr>
          <a:xfrm>
            <a:off x="1610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-2" y="0"/>
            <a:ext cx="9144000" cy="689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5" name="Obdélník 24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D67BC"/>
              </a:solidFill>
            </a:endParaRPr>
          </a:p>
        </p:txBody>
      </p:sp>
      <p:grpSp>
        <p:nvGrpSpPr>
          <p:cNvPr id="17" name="Skupina 16"/>
          <p:cNvGrpSpPr/>
          <p:nvPr userDrawn="1"/>
        </p:nvGrpSpPr>
        <p:grpSpPr>
          <a:xfrm>
            <a:off x="7142619" y="6193132"/>
            <a:ext cx="1552946" cy="368215"/>
            <a:chOff x="7195518" y="6393157"/>
            <a:chExt cx="1552946" cy="368215"/>
          </a:xfrm>
        </p:grpSpPr>
        <p:pic>
          <p:nvPicPr>
            <p:cNvPr id="18" name="Picture 2" descr="ÚZIS &amp;Ccaron;R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518" y="6393157"/>
              <a:ext cx="499720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IBA MU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597" y="6393157"/>
              <a:ext cx="832867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Skupina 19"/>
          <p:cNvGrpSpPr/>
          <p:nvPr userDrawn="1"/>
        </p:nvGrpSpPr>
        <p:grpSpPr>
          <a:xfrm>
            <a:off x="439357" y="6199124"/>
            <a:ext cx="2266057" cy="421394"/>
            <a:chOff x="-1238301" y="3808742"/>
            <a:chExt cx="2266057" cy="421394"/>
          </a:xfrm>
        </p:grpSpPr>
        <p:pic>
          <p:nvPicPr>
            <p:cNvPr id="21" name="Obrázek 2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77"/>
            <a:stretch/>
          </p:blipFill>
          <p:spPr>
            <a:xfrm>
              <a:off x="-1238301" y="3808742"/>
              <a:ext cx="612000" cy="410232"/>
            </a:xfrm>
            <a:prstGeom prst="rect">
              <a:avLst/>
            </a:prstGeom>
          </p:spPr>
        </p:pic>
        <p:sp>
          <p:nvSpPr>
            <p:cNvPr id="22" name="TextovéPole 21"/>
            <p:cNvSpPr txBox="1"/>
            <p:nvPr userDrawn="1"/>
          </p:nvSpPr>
          <p:spPr>
            <a:xfrm>
              <a:off x="-685691" y="3814638"/>
              <a:ext cx="17134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Evropská unie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Evropský sociální fond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Operační program Zaměstnanost</a:t>
              </a:r>
              <a:endParaRPr lang="cs-CZ" sz="700" dirty="0">
                <a:solidFill>
                  <a:srgbClr val="F2F2F2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07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78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1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2730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 anchor="t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2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16632"/>
            <a:ext cx="8208912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933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 anchor="t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5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16632"/>
            <a:ext cx="8208912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60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12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6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4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62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699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62074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43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93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4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2730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35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7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826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EC1D4A-A796-47C3-A63E-CE236FB377E2}" type="datetimeFigureOut">
              <a:rPr lang="cs-CZ" smtClean="0"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673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/>
          <p:cNvSpPr/>
          <p:nvPr userDrawn="1"/>
        </p:nvSpPr>
        <p:spPr>
          <a:xfrm>
            <a:off x="0" y="4822020"/>
            <a:ext cx="9144000" cy="20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 userDrawn="1"/>
        </p:nvSpPr>
        <p:spPr>
          <a:xfrm>
            <a:off x="2903654" y="5648630"/>
            <a:ext cx="4473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noProof="0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zdravotnických informací a statistiky České republiky</a:t>
            </a:r>
          </a:p>
          <a:p>
            <a:r>
              <a:rPr lang="en-US" sz="1100" i="1" dirty="0" smtClean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Health Information and Statistics of the Czech Republic</a:t>
            </a:r>
          </a:p>
        </p:txBody>
      </p:sp>
      <p:sp>
        <p:nvSpPr>
          <p:cNvPr id="26" name="Obdélník 25"/>
          <p:cNvSpPr/>
          <p:nvPr userDrawn="1"/>
        </p:nvSpPr>
        <p:spPr>
          <a:xfrm>
            <a:off x="0" y="4826880"/>
            <a:ext cx="9144000" cy="18000"/>
          </a:xfrm>
          <a:prstGeom prst="rect">
            <a:avLst/>
          </a:prstGeom>
          <a:solidFill>
            <a:srgbClr val="394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400050" y="2393247"/>
            <a:ext cx="8343900" cy="878625"/>
          </a:xfrm>
          <a:prstGeom prst="rect">
            <a:avLst/>
          </a:prstGeom>
        </p:spPr>
        <p:txBody>
          <a:bodyPr anchor="b" anchorCtr="0"/>
          <a:lstStyle>
            <a:lvl1pPr>
              <a:defRPr sz="4400" b="1">
                <a:solidFill>
                  <a:srgbClr val="2740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13" name="Podnadpis 2"/>
          <p:cNvSpPr>
            <a:spLocks noGrp="1"/>
          </p:cNvSpPr>
          <p:nvPr>
            <p:ph type="subTitle" idx="1"/>
          </p:nvPr>
        </p:nvSpPr>
        <p:spPr>
          <a:xfrm>
            <a:off x="1371600" y="3747443"/>
            <a:ext cx="6400800" cy="6949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28" y="88351"/>
            <a:ext cx="5190744" cy="107594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00" y="5295329"/>
            <a:ext cx="1438656" cy="9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02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997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62321" y="260648"/>
            <a:ext cx="8619358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rgbClr val="274073"/>
                </a:solidFill>
                <a:latin typeface="+mj-lt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4031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251460" y="980728"/>
            <a:ext cx="8641080" cy="482453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25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72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(animovan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460" y="980728"/>
            <a:ext cx="8641080" cy="482453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25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62321" y="260648"/>
            <a:ext cx="8619358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rgbClr val="274073"/>
                </a:solidFill>
                <a:latin typeface="+mj-lt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4031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7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2730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 baseline="0">
                <a:solidFill>
                  <a:srgbClr val="394A79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4031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929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262321" y="260648"/>
            <a:ext cx="8619358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rgbClr val="274073"/>
                </a:solidFill>
                <a:latin typeface="+mj-lt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4031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041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 s delším nadpisem na dva řád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262321" y="297704"/>
            <a:ext cx="8619358" cy="954107"/>
          </a:xfrm>
          <a:prstGeom prst="rect">
            <a:avLst/>
          </a:prstGeom>
        </p:spPr>
        <p:txBody>
          <a:bodyPr anchor="ctr">
            <a:spAutoFit/>
          </a:bodyPr>
          <a:lstStyle>
            <a:lvl1pPr algn="l">
              <a:defRPr sz="2800" b="1">
                <a:solidFill>
                  <a:srgbClr val="274073"/>
                </a:solidFill>
                <a:latin typeface="+mj-lt"/>
              </a:defRPr>
            </a:lvl1pPr>
          </a:lstStyle>
          <a:p>
            <a:r>
              <a:rPr lang="cs-CZ" dirty="0" smtClean="0"/>
              <a:t>KLIKNUTÍM LZE UPRAVIT STYL. KLIKNUTÍM LZE UPRAVIT STYL. 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579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4031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581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4824536"/>
          </a:xfr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4824536"/>
          </a:xfrm>
        </p:spPr>
        <p:txBody>
          <a:bodyPr/>
          <a:lstStyle>
            <a:lvl1pPr>
              <a:defRPr sz="2800" b="1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80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-99392"/>
            <a:ext cx="9144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" b="4348"/>
          <a:stretch>
            <a:fillRect/>
          </a:stretch>
        </p:blipFill>
        <p:spPr bwMode="auto">
          <a:xfrm>
            <a:off x="0" y="-99392"/>
            <a:ext cx="914400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2060848"/>
            <a:ext cx="7772400" cy="891530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rgbClr val="461F63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68960"/>
            <a:ext cx="6400800" cy="69492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461F6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31" y="4077072"/>
            <a:ext cx="3443461" cy="151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>
            <a:fillRect/>
          </a:stretch>
        </p:blipFill>
        <p:spPr bwMode="auto">
          <a:xfrm>
            <a:off x="1" y="6237312"/>
            <a:ext cx="914399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39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3E246E"/>
                </a:solidFill>
              </a:defRPr>
            </a:lvl1pPr>
            <a:lvl2pPr>
              <a:defRPr sz="1800">
                <a:solidFill>
                  <a:srgbClr val="461F63"/>
                </a:solidFill>
              </a:defRPr>
            </a:lvl2pPr>
            <a:lvl3pPr>
              <a:defRPr sz="1600">
                <a:solidFill>
                  <a:srgbClr val="6E1447"/>
                </a:solidFill>
              </a:defRPr>
            </a:lvl3pPr>
            <a:lvl4pPr>
              <a:defRPr sz="1400">
                <a:solidFill>
                  <a:srgbClr val="6E1447"/>
                </a:solidFill>
              </a:defRPr>
            </a:lvl4pPr>
            <a:lvl5pPr>
              <a:defRPr sz="1400">
                <a:solidFill>
                  <a:srgbClr val="6E1447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19831"/>
            <a:ext cx="28956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419831"/>
            <a:ext cx="2133600" cy="365125"/>
          </a:xfrm>
        </p:spPr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5976664" cy="64807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3E246E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pic>
        <p:nvPicPr>
          <p:cNvPr id="8" name="Picture 3" descr="C:\Users\soukupovam\Desktop\Logo_Paliativní péče\Finální výstup\Logo_Paliativní péče_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69715"/>
            <a:ext cx="1080119" cy="4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6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2564904"/>
            <a:ext cx="9144000" cy="1656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2780928"/>
            <a:ext cx="6264696" cy="1290067"/>
          </a:xfrm>
          <a:prstGeom prst="rect">
            <a:avLst/>
          </a:prstGeom>
        </p:spPr>
        <p:txBody>
          <a:bodyPr anchor="t"/>
          <a:lstStyle>
            <a:lvl1pPr algn="l">
              <a:defRPr sz="2800" b="1" cap="all">
                <a:solidFill>
                  <a:srgbClr val="3E246E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Picture 3" descr="C:\Users\soukupovam\Desktop\Logo_Paliativní péče\Finální výstup\Logo_Paliativní péče_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2016223" cy="8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40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>
            <a:lvl1pPr>
              <a:defRPr sz="2800" b="1">
                <a:solidFill>
                  <a:srgbClr val="461F63"/>
                </a:solidFill>
              </a:defRPr>
            </a:lvl1pPr>
            <a:lvl2pPr>
              <a:defRPr sz="2400">
                <a:solidFill>
                  <a:srgbClr val="461F63"/>
                </a:solidFill>
              </a:defRPr>
            </a:lvl2pPr>
            <a:lvl3pPr>
              <a:defRPr sz="2000">
                <a:solidFill>
                  <a:srgbClr val="6E1447"/>
                </a:solidFill>
              </a:defRPr>
            </a:lvl3pPr>
            <a:lvl4pPr>
              <a:defRPr sz="1800">
                <a:solidFill>
                  <a:srgbClr val="6E1447"/>
                </a:solidFill>
              </a:defRPr>
            </a:lvl4pPr>
            <a:lvl5pPr>
              <a:defRPr sz="1800">
                <a:solidFill>
                  <a:srgbClr val="6E14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>
            <a:lvl1pPr>
              <a:defRPr sz="2800" b="1">
                <a:solidFill>
                  <a:srgbClr val="461F63"/>
                </a:solidFill>
              </a:defRPr>
            </a:lvl1pPr>
            <a:lvl2pPr>
              <a:defRPr sz="2400">
                <a:solidFill>
                  <a:srgbClr val="3E246E"/>
                </a:solidFill>
              </a:defRPr>
            </a:lvl2pPr>
            <a:lvl3pPr>
              <a:defRPr sz="2000">
                <a:solidFill>
                  <a:srgbClr val="6E1447"/>
                </a:solidFill>
              </a:defRPr>
            </a:lvl3pPr>
            <a:lvl4pPr>
              <a:defRPr sz="1800">
                <a:solidFill>
                  <a:srgbClr val="6E1447"/>
                </a:solidFill>
              </a:defRPr>
            </a:lvl4pPr>
            <a:lvl5pPr>
              <a:defRPr sz="1800">
                <a:solidFill>
                  <a:srgbClr val="6E1447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2699792" y="620688"/>
            <a:ext cx="5976664" cy="648072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3E246E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7083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64740"/>
            <a:ext cx="4040188" cy="567754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2"/>
          </a:xfrm>
        </p:spPr>
        <p:txBody>
          <a:bodyPr/>
          <a:lstStyle>
            <a:lvl1pPr>
              <a:defRPr sz="2400" b="1">
                <a:solidFill>
                  <a:srgbClr val="461F63"/>
                </a:solidFill>
              </a:defRPr>
            </a:lvl1pPr>
            <a:lvl2pPr>
              <a:defRPr sz="2000">
                <a:solidFill>
                  <a:srgbClr val="461F63"/>
                </a:solidFill>
              </a:defRPr>
            </a:lvl2pPr>
            <a:lvl3pPr>
              <a:defRPr sz="1800">
                <a:solidFill>
                  <a:srgbClr val="6E1447"/>
                </a:solidFill>
              </a:defRPr>
            </a:lvl3pPr>
            <a:lvl4pPr>
              <a:defRPr sz="1600">
                <a:solidFill>
                  <a:srgbClr val="6E1447"/>
                </a:solidFill>
              </a:defRPr>
            </a:lvl4pPr>
            <a:lvl5pPr>
              <a:defRPr sz="1600">
                <a:solidFill>
                  <a:srgbClr val="6E144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364740"/>
            <a:ext cx="4041775" cy="567754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2"/>
          </a:xfrm>
        </p:spPr>
        <p:txBody>
          <a:bodyPr/>
          <a:lstStyle>
            <a:lvl1pPr>
              <a:defRPr sz="2400" b="1">
                <a:solidFill>
                  <a:srgbClr val="461F63"/>
                </a:solidFill>
              </a:defRPr>
            </a:lvl1pPr>
            <a:lvl2pPr>
              <a:defRPr sz="2000">
                <a:solidFill>
                  <a:srgbClr val="461F63"/>
                </a:solidFill>
              </a:defRPr>
            </a:lvl2pPr>
            <a:lvl3pPr>
              <a:defRPr sz="1800">
                <a:solidFill>
                  <a:srgbClr val="6E1447"/>
                </a:solidFill>
              </a:defRPr>
            </a:lvl3pPr>
            <a:lvl4pPr>
              <a:defRPr sz="1600">
                <a:solidFill>
                  <a:srgbClr val="6E1447"/>
                </a:solidFill>
              </a:defRPr>
            </a:lvl4pPr>
            <a:lvl5pPr>
              <a:defRPr sz="1600">
                <a:solidFill>
                  <a:srgbClr val="6E1447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2699792" y="620688"/>
            <a:ext cx="5976664" cy="648072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3E246E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768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2699792" y="620688"/>
            <a:ext cx="5976664" cy="648072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3E246E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48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706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3008313" cy="92147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 b="1">
                <a:solidFill>
                  <a:srgbClr val="461F63"/>
                </a:solidFill>
              </a:defRPr>
            </a:lvl1pPr>
            <a:lvl2pPr>
              <a:defRPr sz="2800">
                <a:solidFill>
                  <a:srgbClr val="3E246E"/>
                </a:solidFill>
              </a:defRPr>
            </a:lvl2pPr>
            <a:lvl3pPr>
              <a:defRPr sz="2400">
                <a:solidFill>
                  <a:srgbClr val="6E1447"/>
                </a:solidFill>
              </a:defRPr>
            </a:lvl3pPr>
            <a:lvl4pPr>
              <a:defRPr sz="2000">
                <a:solidFill>
                  <a:srgbClr val="6E1447"/>
                </a:solidFill>
              </a:defRPr>
            </a:lvl4pPr>
            <a:lvl5pPr>
              <a:defRPr sz="2000">
                <a:solidFill>
                  <a:srgbClr val="6E1447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1"/>
          <p:cNvSpPr txBox="1">
            <a:spLocks/>
          </p:cNvSpPr>
          <p:nvPr userDrawn="1"/>
        </p:nvSpPr>
        <p:spPr>
          <a:xfrm>
            <a:off x="2699792" y="620688"/>
            <a:ext cx="5976664" cy="64807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E246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6578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08912" cy="42617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61F63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67544" y="1412777"/>
            <a:ext cx="8208912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213318" cy="4389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13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B1078F-DD92-49C2-B3CC-977FC6B6DE79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4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89038"/>
            <a:ext cx="4040188" cy="567754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4040188" cy="4041342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89038"/>
            <a:ext cx="4041775" cy="567754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700808"/>
            <a:ext cx="4041775" cy="4041342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3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77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4438" y="0"/>
            <a:ext cx="6591300" cy="7747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3713" y="1844675"/>
            <a:ext cx="8650287" cy="4475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59184-4C0F-4EA6-AA73-03411168CF34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88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662DA-A11C-410B-AE0D-0AAFC13040EE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13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4438" y="0"/>
            <a:ext cx="6591300" cy="7747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3713" y="1844675"/>
            <a:ext cx="4248150" cy="44751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94263" y="1844675"/>
            <a:ext cx="4249737" cy="44751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1A185-CD9D-45E9-8C72-7BBFD015305D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47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149FF2-422B-4CA7-9021-E09E92E0464F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62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4438" y="0"/>
            <a:ext cx="6591300" cy="7747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CDE5E-B553-4E4C-BAD0-5372A28A93B1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10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635EB5-A238-4E26-9246-8322C2025151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EEA00-2C15-428E-890B-561C3D07F573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31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14FC54-4287-42AE-BD44-8B19788788D2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091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4438" y="0"/>
            <a:ext cx="6591300" cy="7747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3713" y="1844675"/>
            <a:ext cx="8650287" cy="4475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7B7D5E-0282-465C-8060-5C83C6A53023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39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81825" y="0"/>
            <a:ext cx="2162175" cy="6319838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3713" y="0"/>
            <a:ext cx="6335712" cy="6319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77050" y="6453188"/>
            <a:ext cx="2133600" cy="2413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EB75CB-D1FC-4BEC-9FAE-B618A6CA743B}" type="slidenum">
              <a:rPr lang="en-US" b="1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0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30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2"/>
          <p:cNvSpPr>
            <a:spLocks noChangeArrowheads="1"/>
          </p:cNvSpPr>
          <p:nvPr userDrawn="1"/>
        </p:nvSpPr>
        <p:spPr bwMode="auto">
          <a:xfrm rot="10800000">
            <a:off x="0" y="6237288"/>
            <a:ext cx="9144000" cy="620712"/>
          </a:xfrm>
          <a:custGeom>
            <a:avLst/>
            <a:gdLst>
              <a:gd name="G0" fmla="+- 2745 0 0"/>
              <a:gd name="G1" fmla="+- 21600 0 2745"/>
              <a:gd name="G2" fmla="*/ 2745 1 2"/>
              <a:gd name="G3" fmla="+- 21600 0 G2"/>
              <a:gd name="G4" fmla="+/ 2745 21600 2"/>
              <a:gd name="G5" fmla="+/ G1 0 2"/>
              <a:gd name="G6" fmla="*/ 21600 21600 2745"/>
              <a:gd name="G7" fmla="*/ G6 1 2"/>
              <a:gd name="G8" fmla="+- 21600 0 G7"/>
              <a:gd name="G9" fmla="*/ 21600 1 2"/>
              <a:gd name="G10" fmla="+- 2745 0 G9"/>
              <a:gd name="G11" fmla="?: G10 G8 0"/>
              <a:gd name="G12" fmla="?: G10 G7 21600"/>
              <a:gd name="T0" fmla="*/ 20227 w 21600"/>
              <a:gd name="T1" fmla="*/ 10800 h 21600"/>
              <a:gd name="T2" fmla="*/ 10800 w 21600"/>
              <a:gd name="T3" fmla="*/ 21600 h 21600"/>
              <a:gd name="T4" fmla="*/ 1373 w 21600"/>
              <a:gd name="T5" fmla="*/ 10800 h 21600"/>
              <a:gd name="T6" fmla="*/ 10800 w 21600"/>
              <a:gd name="T7" fmla="*/ 0 h 21600"/>
              <a:gd name="T8" fmla="*/ 3173 w 21600"/>
              <a:gd name="T9" fmla="*/ 3173 h 21600"/>
              <a:gd name="T10" fmla="*/ 18427 w 21600"/>
              <a:gd name="T11" fmla="*/ 18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45" y="21600"/>
                </a:lnTo>
                <a:lnTo>
                  <a:pt x="18855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DDD4C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4" name="Rectangle 51"/>
          <p:cNvSpPr>
            <a:spLocks noChangeArrowheads="1"/>
          </p:cNvSpPr>
          <p:nvPr userDrawn="1"/>
        </p:nvSpPr>
        <p:spPr bwMode="auto">
          <a:xfrm>
            <a:off x="0" y="1763713"/>
            <a:ext cx="9144000" cy="2232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pic>
        <p:nvPicPr>
          <p:cNvPr id="5" name="Picture 50" descr="zahlavi-IB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438" y="0"/>
            <a:ext cx="12182476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6"/>
          <p:cNvSpPr>
            <a:spLocks noChangeArrowheads="1"/>
          </p:cNvSpPr>
          <p:nvPr userDrawn="1"/>
        </p:nvSpPr>
        <p:spPr bwMode="auto">
          <a:xfrm rot="5400000">
            <a:off x="7488238" y="1868488"/>
            <a:ext cx="4537075" cy="2016125"/>
          </a:xfrm>
          <a:custGeom>
            <a:avLst/>
            <a:gdLst>
              <a:gd name="G0" fmla="+- 5486 0 0"/>
              <a:gd name="G1" fmla="+- 21600 0 5486"/>
              <a:gd name="G2" fmla="*/ 5486 1 2"/>
              <a:gd name="G3" fmla="+- 21600 0 G2"/>
              <a:gd name="G4" fmla="+/ 5486 21600 2"/>
              <a:gd name="G5" fmla="+/ G1 0 2"/>
              <a:gd name="G6" fmla="*/ 21600 21600 5486"/>
              <a:gd name="G7" fmla="*/ G6 1 2"/>
              <a:gd name="G8" fmla="+- 21600 0 G7"/>
              <a:gd name="G9" fmla="*/ 21600 1 2"/>
              <a:gd name="G10" fmla="+- 5486 0 G9"/>
              <a:gd name="G11" fmla="?: G10 G8 0"/>
              <a:gd name="G12" fmla="?: G10 G7 21600"/>
              <a:gd name="T0" fmla="*/ 18857 w 21600"/>
              <a:gd name="T1" fmla="*/ 10800 h 21600"/>
              <a:gd name="T2" fmla="*/ 10800 w 21600"/>
              <a:gd name="T3" fmla="*/ 21600 h 21600"/>
              <a:gd name="T4" fmla="*/ 2743 w 21600"/>
              <a:gd name="T5" fmla="*/ 10800 h 21600"/>
              <a:gd name="T6" fmla="*/ 10800 w 21600"/>
              <a:gd name="T7" fmla="*/ 0 h 21600"/>
              <a:gd name="T8" fmla="*/ 4543 w 21600"/>
              <a:gd name="T9" fmla="*/ 4543 h 21600"/>
              <a:gd name="T10" fmla="*/ 17057 w 21600"/>
              <a:gd name="T11" fmla="*/ 1705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86" y="21600"/>
                </a:lnTo>
                <a:lnTo>
                  <a:pt x="1611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DDD4C6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7" name="AutoShape 59"/>
          <p:cNvSpPr>
            <a:spLocks noChangeArrowheads="1"/>
          </p:cNvSpPr>
          <p:nvPr userDrawn="1"/>
        </p:nvSpPr>
        <p:spPr bwMode="auto">
          <a:xfrm>
            <a:off x="0" y="3860800"/>
            <a:ext cx="8675688" cy="100013"/>
          </a:xfrm>
          <a:prstGeom prst="parallelogram">
            <a:avLst>
              <a:gd name="adj" fmla="val 199595"/>
            </a:avLst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2000250" y="5334000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9" name="Line 76"/>
          <p:cNvSpPr>
            <a:spLocks noChangeShapeType="1"/>
          </p:cNvSpPr>
          <p:nvPr userDrawn="1"/>
        </p:nvSpPr>
        <p:spPr bwMode="auto">
          <a:xfrm>
            <a:off x="1754188" y="5403850"/>
            <a:ext cx="8939212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10" name="Oval 77"/>
          <p:cNvSpPr>
            <a:spLocks noChangeArrowheads="1"/>
          </p:cNvSpPr>
          <p:nvPr userDrawn="1"/>
        </p:nvSpPr>
        <p:spPr bwMode="auto">
          <a:xfrm>
            <a:off x="1673225" y="5300663"/>
            <a:ext cx="206375" cy="206375"/>
          </a:xfrm>
          <a:prstGeom prst="ellipse">
            <a:avLst/>
          </a:prstGeom>
          <a:solidFill>
            <a:schemeClr val="tx2"/>
          </a:solidFill>
          <a:ln w="28575">
            <a:solidFill>
              <a:srgbClr val="EEA32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358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823913" y="1916113"/>
            <a:ext cx="7493000" cy="1973262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11" name="Rectangle 4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4213" y="6418263"/>
            <a:ext cx="1619250" cy="323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92929"/>
              </a:solidFill>
              <a:latin typeface="Verdana" pitchFamily="34" charset="0"/>
            </a:endParaRPr>
          </a:p>
        </p:txBody>
      </p:sp>
      <p:sp>
        <p:nvSpPr>
          <p:cNvPr id="12" name="Rectangle 4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916238" y="6284913"/>
            <a:ext cx="3311525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Rectangle 4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23728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E8517F-AB6D-4021-B9D3-739EBD779397}" type="slidenum">
              <a:rPr lang="en-US">
                <a:solidFill>
                  <a:srgbClr val="292929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292929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07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-2" y="-30228"/>
            <a:ext cx="9144000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0">
                <a:schemeClr val="accent5">
                  <a:lumMod val="52000"/>
                  <a:lumOff val="48000"/>
                  <a:alpha val="67000"/>
                </a:schemeClr>
              </a:gs>
              <a:gs pos="100000">
                <a:schemeClr val="accent4">
                  <a:alpha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274073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1608840"/>
            <a:ext cx="7772400" cy="891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642104"/>
            <a:ext cx="64008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24" name="Obdélník 23"/>
          <p:cNvSpPr/>
          <p:nvPr userDrawn="1"/>
        </p:nvSpPr>
        <p:spPr>
          <a:xfrm>
            <a:off x="10077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-2" y="0"/>
            <a:ext cx="9144000" cy="689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sp>
        <p:nvSpPr>
          <p:cNvPr id="5" name="Ovál 4"/>
          <p:cNvSpPr/>
          <p:nvPr userDrawn="1"/>
        </p:nvSpPr>
        <p:spPr>
          <a:xfrm>
            <a:off x="4792965" y="3048700"/>
            <a:ext cx="144000" cy="180000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10077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sp>
        <p:nvSpPr>
          <p:cNvPr id="22" name="TextovéPole 21"/>
          <p:cNvSpPr txBox="1"/>
          <p:nvPr userDrawn="1"/>
        </p:nvSpPr>
        <p:spPr>
          <a:xfrm>
            <a:off x="5724128" y="624608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accent2"/>
                </a:solidFill>
              </a:rPr>
              <a:t>Institut biostatistiky a analýz Masarykovy univerzity</a:t>
            </a:r>
          </a:p>
          <a:p>
            <a:r>
              <a:rPr lang="cs-CZ" sz="900" i="1" dirty="0">
                <a:solidFill>
                  <a:schemeClr val="accent2"/>
                </a:solidFill>
              </a:rPr>
              <a:t>Institute </a:t>
            </a:r>
            <a:r>
              <a:rPr lang="cs-CZ" sz="900" i="1" dirty="0" err="1">
                <a:solidFill>
                  <a:schemeClr val="accent2"/>
                </a:solidFill>
              </a:rPr>
              <a:t>of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Biostatistics</a:t>
            </a:r>
            <a:r>
              <a:rPr lang="cs-CZ" sz="900" i="1" dirty="0">
                <a:solidFill>
                  <a:schemeClr val="accent2"/>
                </a:solidFill>
              </a:rPr>
              <a:t> and </a:t>
            </a:r>
            <a:r>
              <a:rPr lang="cs-CZ" sz="900" i="1" dirty="0" err="1">
                <a:solidFill>
                  <a:schemeClr val="accent2"/>
                </a:solidFill>
              </a:rPr>
              <a:t>Analyses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of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the</a:t>
            </a:r>
            <a:r>
              <a:rPr lang="cs-CZ" sz="900" i="1" dirty="0">
                <a:solidFill>
                  <a:schemeClr val="accent2"/>
                </a:solidFill>
              </a:rPr>
              <a:t> Masaryk University</a:t>
            </a:r>
          </a:p>
        </p:txBody>
      </p:sp>
      <p:sp>
        <p:nvSpPr>
          <p:cNvPr id="23" name="TextovéPole 22"/>
          <p:cNvSpPr txBox="1"/>
          <p:nvPr userDrawn="1"/>
        </p:nvSpPr>
        <p:spPr>
          <a:xfrm>
            <a:off x="1043608" y="626916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accent2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chemeClr val="accent2"/>
                </a:solidFill>
              </a:rPr>
              <a:t>Institute </a:t>
            </a:r>
            <a:r>
              <a:rPr lang="cs-CZ" sz="900" i="1" dirty="0" err="1">
                <a:solidFill>
                  <a:schemeClr val="accent2"/>
                </a:solidFill>
              </a:rPr>
              <a:t>of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Health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Information</a:t>
            </a:r>
            <a:r>
              <a:rPr lang="cs-CZ" sz="900" i="1" dirty="0">
                <a:solidFill>
                  <a:schemeClr val="accent2"/>
                </a:solidFill>
              </a:rPr>
              <a:t> and </a:t>
            </a:r>
            <a:r>
              <a:rPr lang="cs-CZ" sz="900" i="1" dirty="0" err="1">
                <a:solidFill>
                  <a:schemeClr val="accent2"/>
                </a:solidFill>
              </a:rPr>
              <a:t>Statistics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of</a:t>
            </a:r>
            <a:r>
              <a:rPr lang="cs-CZ" sz="900" i="1" dirty="0">
                <a:solidFill>
                  <a:schemeClr val="accent2"/>
                </a:solidFill>
              </a:rPr>
              <a:t> </a:t>
            </a:r>
            <a:r>
              <a:rPr lang="cs-CZ" sz="900" i="1" dirty="0" err="1">
                <a:solidFill>
                  <a:schemeClr val="accent2"/>
                </a:solidFill>
              </a:rPr>
              <a:t>the</a:t>
            </a:r>
            <a:r>
              <a:rPr lang="cs-CZ" sz="900" i="1" dirty="0">
                <a:solidFill>
                  <a:schemeClr val="accent2"/>
                </a:solidFill>
              </a:rPr>
              <a:t> Czech Republic</a:t>
            </a:r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30" y="6220571"/>
            <a:ext cx="431669" cy="43200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6217200"/>
            <a:ext cx="420426" cy="39600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3" y="6199200"/>
            <a:ext cx="64335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89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4178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984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2730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687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3558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540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16632"/>
            <a:ext cx="8208912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73434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-2" y="-30228"/>
            <a:ext cx="9144000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0">
                <a:schemeClr val="accent5">
                  <a:lumMod val="52000"/>
                  <a:lumOff val="48000"/>
                  <a:alpha val="67000"/>
                </a:schemeClr>
              </a:gs>
              <a:gs pos="100000">
                <a:schemeClr val="accent4">
                  <a:alpha val="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274073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1608840"/>
            <a:ext cx="7772400" cy="89153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642104"/>
            <a:ext cx="6400800" cy="694928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24" name="Obdélník 23"/>
          <p:cNvSpPr/>
          <p:nvPr userDrawn="1"/>
        </p:nvSpPr>
        <p:spPr>
          <a:xfrm>
            <a:off x="10077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 userDrawn="1"/>
        </p:nvSpPr>
        <p:spPr>
          <a:xfrm>
            <a:off x="-2" y="0"/>
            <a:ext cx="9144000" cy="6899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sp>
        <p:nvSpPr>
          <p:cNvPr id="5" name="Ovál 4"/>
          <p:cNvSpPr/>
          <p:nvPr userDrawn="1"/>
        </p:nvSpPr>
        <p:spPr>
          <a:xfrm>
            <a:off x="4792965" y="3048700"/>
            <a:ext cx="144000" cy="180000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10077" y="5922000"/>
            <a:ext cx="9143998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 userDrawn="1"/>
        </p:nvSpPr>
        <p:spPr>
          <a:xfrm>
            <a:off x="0" y="5879929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9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4178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260648"/>
            <a:ext cx="8208912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317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2730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584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38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Obdélník 1"/>
          <p:cNvSpPr/>
          <p:nvPr userDrawn="1"/>
        </p:nvSpPr>
        <p:spPr>
          <a:xfrm>
            <a:off x="3524596" y="6450676"/>
            <a:ext cx="1496291" cy="299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9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96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16632"/>
            <a:ext cx="8208912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68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 userDrawn="1"/>
        </p:nvSpPr>
        <p:spPr>
          <a:xfrm>
            <a:off x="7740650" y="6092825"/>
            <a:ext cx="140335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7950" y="0"/>
            <a:ext cx="8907463" cy="6381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99291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_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67544" y="116632"/>
            <a:ext cx="8208912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43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48943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4824536"/>
          </a:xfrm>
        </p:spPr>
        <p:txBody>
          <a:bodyPr/>
          <a:lstStyle>
            <a:lvl1pPr>
              <a:defRPr sz="3200" b="1">
                <a:solidFill>
                  <a:schemeClr val="accent4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21153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4" name="Nadpis 1"/>
          <p:cNvSpPr txBox="1">
            <a:spLocks/>
          </p:cNvSpPr>
          <p:nvPr userDrawn="1"/>
        </p:nvSpPr>
        <p:spPr>
          <a:xfrm>
            <a:off x="467544" y="188640"/>
            <a:ext cx="8208912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chemeClr val="accent1"/>
                </a:solidFill>
              </a:rPr>
              <a:t>KLIKNUTÍM LZE UPRAVIT STYL.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64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18" Type="http://schemas.openxmlformats.org/officeDocument/2006/relationships/image" Target="../media/image15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9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grpSp>
        <p:nvGrpSpPr>
          <p:cNvPr id="2" name="Skupina 1"/>
          <p:cNvGrpSpPr/>
          <p:nvPr userDrawn="1"/>
        </p:nvGrpSpPr>
        <p:grpSpPr>
          <a:xfrm>
            <a:off x="7142619" y="6393157"/>
            <a:ext cx="1552946" cy="368215"/>
            <a:chOff x="7195518" y="6393157"/>
            <a:chExt cx="1552946" cy="368215"/>
          </a:xfrm>
        </p:grpSpPr>
        <p:pic>
          <p:nvPicPr>
            <p:cNvPr id="15" name="Picture 2" descr="ÚZIS &amp;Ccaron;R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518" y="6393157"/>
              <a:ext cx="499720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IBA MU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597" y="6393157"/>
              <a:ext cx="832867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 userDrawn="1"/>
        </p:nvGrpSpPr>
        <p:grpSpPr>
          <a:xfrm>
            <a:off x="439357" y="6370574"/>
            <a:ext cx="2266057" cy="421394"/>
            <a:chOff x="-1238301" y="3808742"/>
            <a:chExt cx="2266057" cy="421394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77"/>
            <a:stretch/>
          </p:blipFill>
          <p:spPr>
            <a:xfrm>
              <a:off x="-1238301" y="3808742"/>
              <a:ext cx="612000" cy="410232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 userDrawn="1"/>
          </p:nvSpPr>
          <p:spPr>
            <a:xfrm>
              <a:off x="-685691" y="3814638"/>
              <a:ext cx="17134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700" i="0" dirty="0" smtClean="0">
                  <a:solidFill>
                    <a:schemeClr val="bg2">
                      <a:lumMod val="10000"/>
                    </a:schemeClr>
                  </a:solidFill>
                </a:rPr>
                <a:t>Evropská</a:t>
              </a:r>
              <a:r>
                <a:rPr lang="cs-CZ" sz="7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 unie</a:t>
              </a:r>
            </a:p>
            <a:p>
              <a:r>
                <a:rPr lang="cs-CZ" sz="7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Evropský sociální fond</a:t>
              </a:r>
            </a:p>
            <a:p>
              <a:r>
                <a:rPr lang="cs-CZ" sz="700" i="0" baseline="0" dirty="0" smtClean="0">
                  <a:solidFill>
                    <a:schemeClr val="bg2">
                      <a:lumMod val="10000"/>
                    </a:schemeClr>
                  </a:solidFill>
                </a:rPr>
                <a:t>Operační program Zaměstnanost</a:t>
              </a:r>
              <a:endParaRPr lang="cs-CZ" sz="700" i="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2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372" y="6068291"/>
            <a:ext cx="6461257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2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74420" y="6065804"/>
            <a:ext cx="831986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4" name="Obdélník 23"/>
          <p:cNvSpPr/>
          <p:nvPr userDrawn="1"/>
        </p:nvSpPr>
        <p:spPr>
          <a:xfrm>
            <a:off x="0" y="6272893"/>
            <a:ext cx="9144000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grpSp>
        <p:nvGrpSpPr>
          <p:cNvPr id="25" name="Skupina 24"/>
          <p:cNvGrpSpPr/>
          <p:nvPr userDrawn="1"/>
        </p:nvGrpSpPr>
        <p:grpSpPr>
          <a:xfrm>
            <a:off x="3294002" y="6376976"/>
            <a:ext cx="2555996" cy="426122"/>
            <a:chOff x="3410256" y="6376976"/>
            <a:chExt cx="2555996" cy="426122"/>
          </a:xfrm>
        </p:grpSpPr>
        <p:sp>
          <p:nvSpPr>
            <p:cNvPr id="26" name="TextovéPole 25"/>
            <p:cNvSpPr txBox="1"/>
            <p:nvPr userDrawn="1"/>
          </p:nvSpPr>
          <p:spPr>
            <a:xfrm>
              <a:off x="4053549" y="6473589"/>
              <a:ext cx="19127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b="1" dirty="0" smtClean="0">
                  <a:solidFill>
                    <a:srgbClr val="274073"/>
                  </a:solidFill>
                </a:rPr>
                <a:t>Regionální zpravodajství NZIS</a:t>
              </a:r>
            </a:p>
          </p:txBody>
        </p:sp>
        <p:pic>
          <p:nvPicPr>
            <p:cNvPr id="27" name="Picture 2" descr="C:\Users\soukupovam\Desktop\úzis doc\logo_mapa_vysočina.png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256" y="6376976"/>
              <a:ext cx="648000" cy="426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976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  <p:sldLayoutId id="2147483766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16" userDrawn="1">
          <p15:clr>
            <a:srgbClr val="F26B43"/>
          </p15:clr>
        </p15:guide>
        <p15:guide id="2" pos="27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>
                <a:solidFill>
                  <a:srgbClr val="5F5F5F"/>
                </a:solidFill>
              </a:rPr>
              <a:pPr/>
              <a:t>9.10.2018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>
                <a:solidFill>
                  <a:srgbClr val="5F5F5F"/>
                </a:solidFill>
              </a:rPr>
              <a:pPr/>
              <a:t>‹#›</a:t>
            </a:fld>
            <a:endParaRPr lang="cs-CZ" dirty="0">
              <a:solidFill>
                <a:srgbClr val="5F5F5F"/>
              </a:solidFill>
            </a:endParaRPr>
          </a:p>
        </p:txBody>
      </p:sp>
      <p:sp>
        <p:nvSpPr>
          <p:cNvPr id="14" name="Obdélník 13"/>
          <p:cNvSpPr/>
          <p:nvPr userDrawn="1"/>
        </p:nvSpPr>
        <p:spPr>
          <a:xfrm>
            <a:off x="0" y="6272893"/>
            <a:ext cx="9144000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D67BC"/>
              </a:solidFill>
            </a:endParaRPr>
          </a:p>
        </p:txBody>
      </p:sp>
      <p:pic>
        <p:nvPicPr>
          <p:cNvPr id="17" name="Picture 2" descr="ÚZIS &amp;Ccaron;R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393157"/>
            <a:ext cx="499720" cy="3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 userDrawn="1"/>
        </p:nvGrpSpPr>
        <p:grpSpPr>
          <a:xfrm>
            <a:off x="439357" y="6370574"/>
            <a:ext cx="2266057" cy="421394"/>
            <a:chOff x="-1238301" y="3808742"/>
            <a:chExt cx="2266057" cy="421394"/>
          </a:xfrm>
        </p:grpSpPr>
        <p:pic>
          <p:nvPicPr>
            <p:cNvPr id="20" name="Obrázek 19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77"/>
            <a:stretch/>
          </p:blipFill>
          <p:spPr>
            <a:xfrm>
              <a:off x="-1238301" y="3808742"/>
              <a:ext cx="612000" cy="410232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 userDrawn="1"/>
          </p:nvSpPr>
          <p:spPr>
            <a:xfrm>
              <a:off x="-685691" y="3814638"/>
              <a:ext cx="17134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Evropská unie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Evropský sociální fond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Operační program Zaměstnanost</a:t>
              </a:r>
              <a:endParaRPr lang="cs-CZ" sz="700" dirty="0">
                <a:solidFill>
                  <a:srgbClr val="F2F2F2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0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16">
          <p15:clr>
            <a:srgbClr val="F26B43"/>
          </p15:clr>
        </p15:guide>
        <p15:guide id="2" pos="27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6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7028" y="757084"/>
            <a:ext cx="8449945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4699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420721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Interní školení zaměstnanců ÚZIS ČR nad dosavadními výstupy projektu Rozvoj NZIS</a:t>
            </a:r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9784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Obdélník 13"/>
          <p:cNvSpPr/>
          <p:nvPr userDrawn="1"/>
        </p:nvSpPr>
        <p:spPr>
          <a:xfrm>
            <a:off x="0" y="6272893"/>
            <a:ext cx="9144000" cy="18000"/>
          </a:xfrm>
          <a:prstGeom prst="rect">
            <a:avLst/>
          </a:prstGeom>
          <a:solidFill>
            <a:srgbClr val="394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94A79"/>
              </a:solidFill>
            </a:endParaRPr>
          </a:p>
        </p:txBody>
      </p:sp>
      <p:grpSp>
        <p:nvGrpSpPr>
          <p:cNvPr id="6" name="Skupina 5"/>
          <p:cNvGrpSpPr/>
          <p:nvPr userDrawn="1"/>
        </p:nvGrpSpPr>
        <p:grpSpPr>
          <a:xfrm>
            <a:off x="3102221" y="6332805"/>
            <a:ext cx="2939558" cy="459961"/>
            <a:chOff x="3148442" y="6332805"/>
            <a:chExt cx="2939558" cy="459961"/>
          </a:xfrm>
        </p:grpSpPr>
        <p:pic>
          <p:nvPicPr>
            <p:cNvPr id="8" name="Obrázek 7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442" y="6361240"/>
              <a:ext cx="2081836" cy="431526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000" y="6332805"/>
              <a:ext cx="684000" cy="449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54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rgbClr val="394A7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87">
          <p15:clr>
            <a:srgbClr val="F26B43"/>
          </p15:clr>
        </p15:guide>
        <p15:guide id="2" pos="55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16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rgbClr val="461F6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461F6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6E1447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6E1447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6E144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 bwMode="auto">
          <a:xfrm>
            <a:off x="4481710" y="2045988"/>
            <a:ext cx="648072" cy="345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bdélník 10"/>
          <p:cNvSpPr/>
          <p:nvPr userDrawn="1"/>
        </p:nvSpPr>
        <p:spPr bwMode="auto">
          <a:xfrm>
            <a:off x="3199746" y="3752956"/>
            <a:ext cx="648072" cy="10040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ál 11"/>
          <p:cNvSpPr/>
          <p:nvPr userDrawn="1"/>
        </p:nvSpPr>
        <p:spPr bwMode="auto">
          <a:xfrm>
            <a:off x="7862697" y="772891"/>
            <a:ext cx="1301063" cy="551122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1763713" y="6545263"/>
            <a:ext cx="5545137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808080"/>
              </a:solidFill>
            </a:endParaRPr>
          </a:p>
        </p:txBody>
      </p:sp>
      <p:sp>
        <p:nvSpPr>
          <p:cNvPr id="18" name="Obdélník 17"/>
          <p:cNvSpPr/>
          <p:nvPr userDrawn="1"/>
        </p:nvSpPr>
        <p:spPr>
          <a:xfrm>
            <a:off x="-6783" y="6290844"/>
            <a:ext cx="9154800" cy="567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850354" y="6504782"/>
            <a:ext cx="94615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D5472-A81F-4766-8DDB-308575BA966C}" type="slidenum">
              <a:rPr lang="cs-CZ" smtClean="0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srgbClr val="808080"/>
              </a:solidFill>
            </a:endParaRPr>
          </a:p>
        </p:txBody>
      </p:sp>
      <p:grpSp>
        <p:nvGrpSpPr>
          <p:cNvPr id="20" name="Skupina 19"/>
          <p:cNvGrpSpPr/>
          <p:nvPr userDrawn="1"/>
        </p:nvGrpSpPr>
        <p:grpSpPr>
          <a:xfrm>
            <a:off x="7142619" y="6393157"/>
            <a:ext cx="1552946" cy="368215"/>
            <a:chOff x="7195518" y="6393157"/>
            <a:chExt cx="1552946" cy="368215"/>
          </a:xfrm>
        </p:grpSpPr>
        <p:pic>
          <p:nvPicPr>
            <p:cNvPr id="21" name="Picture 2" descr="ÚZIS &amp;Ccaron;R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518" y="6393157"/>
              <a:ext cx="499720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IBA MU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597" y="6393157"/>
              <a:ext cx="832867" cy="368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05" y="6417649"/>
            <a:ext cx="1273190" cy="332249"/>
          </a:xfrm>
          <a:prstGeom prst="rect">
            <a:avLst/>
          </a:prstGeom>
        </p:spPr>
      </p:pic>
      <p:sp>
        <p:nvSpPr>
          <p:cNvPr id="26" name="Obdélník 25"/>
          <p:cNvSpPr/>
          <p:nvPr userDrawn="1"/>
        </p:nvSpPr>
        <p:spPr>
          <a:xfrm>
            <a:off x="-10887" y="6272893"/>
            <a:ext cx="9158400" cy="46800"/>
          </a:xfrm>
          <a:prstGeom prst="rect">
            <a:avLst/>
          </a:prstGeom>
          <a:solidFill>
            <a:srgbClr val="B8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D67BC"/>
              </a:solidFill>
            </a:endParaRPr>
          </a:p>
        </p:txBody>
      </p:sp>
      <p:grpSp>
        <p:nvGrpSpPr>
          <p:cNvPr id="27" name="Skupina 26"/>
          <p:cNvGrpSpPr/>
          <p:nvPr userDrawn="1"/>
        </p:nvGrpSpPr>
        <p:grpSpPr>
          <a:xfrm>
            <a:off x="439357" y="6370574"/>
            <a:ext cx="2266057" cy="421394"/>
            <a:chOff x="-1238301" y="3808742"/>
            <a:chExt cx="2266057" cy="421394"/>
          </a:xfrm>
        </p:grpSpPr>
        <p:pic>
          <p:nvPicPr>
            <p:cNvPr id="28" name="Obrázek 27"/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77"/>
            <a:stretch/>
          </p:blipFill>
          <p:spPr>
            <a:xfrm>
              <a:off x="-1238301" y="3808742"/>
              <a:ext cx="612000" cy="410232"/>
            </a:xfrm>
            <a:prstGeom prst="rect">
              <a:avLst/>
            </a:prstGeom>
          </p:spPr>
        </p:pic>
        <p:sp>
          <p:nvSpPr>
            <p:cNvPr id="29" name="TextovéPole 28"/>
            <p:cNvSpPr txBox="1"/>
            <p:nvPr userDrawn="1"/>
          </p:nvSpPr>
          <p:spPr>
            <a:xfrm>
              <a:off x="-685691" y="3814638"/>
              <a:ext cx="17134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Evropská unie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Evropský sociální fond</a:t>
              </a:r>
            </a:p>
            <a:p>
              <a:r>
                <a:rPr lang="cs-CZ" sz="700" dirty="0" smtClean="0">
                  <a:solidFill>
                    <a:srgbClr val="F2F2F2">
                      <a:lumMod val="10000"/>
                    </a:srgbClr>
                  </a:solidFill>
                </a:rPr>
                <a:t>Operační program Zaměstnanost</a:t>
              </a:r>
              <a:endParaRPr lang="cs-CZ" sz="700" dirty="0">
                <a:solidFill>
                  <a:srgbClr val="F2F2F2">
                    <a:lumMod val="10000"/>
                  </a:srgbClr>
                </a:solidFill>
              </a:endParaRPr>
            </a:p>
          </p:txBody>
        </p:sp>
      </p:grp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181" y="1080732"/>
            <a:ext cx="632207" cy="220800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8"/>
          <a:stretch/>
        </p:blipFill>
        <p:spPr>
          <a:xfrm flipH="1">
            <a:off x="-12181" y="2534"/>
            <a:ext cx="633600" cy="1078047"/>
          </a:xfrm>
          <a:prstGeom prst="rect">
            <a:avLst/>
          </a:prstGeom>
        </p:spPr>
      </p:pic>
      <p:sp>
        <p:nvSpPr>
          <p:cNvPr id="30" name="Ovál 76"/>
          <p:cNvSpPr/>
          <p:nvPr userDrawn="1"/>
        </p:nvSpPr>
        <p:spPr bwMode="auto">
          <a:xfrm flipH="1">
            <a:off x="-85496" y="-60040"/>
            <a:ext cx="629120" cy="5208813"/>
          </a:xfrm>
          <a:custGeom>
            <a:avLst/>
            <a:gdLst>
              <a:gd name="connsiteX0" fmla="*/ 0 w 1258239"/>
              <a:gd name="connsiteY0" fmla="*/ 2539863 h 5079726"/>
              <a:gd name="connsiteX1" fmla="*/ 629120 w 1258239"/>
              <a:gd name="connsiteY1" fmla="*/ 0 h 5079726"/>
              <a:gd name="connsiteX2" fmla="*/ 1258240 w 1258239"/>
              <a:gd name="connsiteY2" fmla="*/ 2539863 h 5079726"/>
              <a:gd name="connsiteX3" fmla="*/ 629120 w 1258239"/>
              <a:gd name="connsiteY3" fmla="*/ 5079726 h 5079726"/>
              <a:gd name="connsiteX4" fmla="*/ 0 w 1258239"/>
              <a:gd name="connsiteY4" fmla="*/ 253986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4" fmla="*/ 91440 w 1258240"/>
              <a:gd name="connsiteY4" fmla="*/ 263130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0" fmla="*/ 0 w 629120"/>
              <a:gd name="connsiteY0" fmla="*/ 0 h 5079726"/>
              <a:gd name="connsiteX1" fmla="*/ 629120 w 629120"/>
              <a:gd name="connsiteY1" fmla="*/ 2539863 h 5079726"/>
              <a:gd name="connsiteX2" fmla="*/ 0 w 629120"/>
              <a:gd name="connsiteY2" fmla="*/ 5079726 h 50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120" h="5079726">
                <a:moveTo>
                  <a:pt x="0" y="0"/>
                </a:moveTo>
                <a:cubicBezTo>
                  <a:pt x="347453" y="0"/>
                  <a:pt x="629120" y="1137135"/>
                  <a:pt x="629120" y="2539863"/>
                </a:cubicBezTo>
                <a:cubicBezTo>
                  <a:pt x="629120" y="3942591"/>
                  <a:pt x="347453" y="5079726"/>
                  <a:pt x="0" y="5079726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ál 30"/>
          <p:cNvSpPr/>
          <p:nvPr userDrawn="1"/>
        </p:nvSpPr>
        <p:spPr bwMode="auto">
          <a:xfrm flipH="1">
            <a:off x="-31263" y="-27384"/>
            <a:ext cx="1186231" cy="511832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ál 76"/>
          <p:cNvSpPr/>
          <p:nvPr userDrawn="1"/>
        </p:nvSpPr>
        <p:spPr bwMode="auto">
          <a:xfrm flipH="1">
            <a:off x="-124848" y="-68204"/>
            <a:ext cx="629120" cy="5208813"/>
          </a:xfrm>
          <a:custGeom>
            <a:avLst/>
            <a:gdLst>
              <a:gd name="connsiteX0" fmla="*/ 0 w 1258239"/>
              <a:gd name="connsiteY0" fmla="*/ 2539863 h 5079726"/>
              <a:gd name="connsiteX1" fmla="*/ 629120 w 1258239"/>
              <a:gd name="connsiteY1" fmla="*/ 0 h 5079726"/>
              <a:gd name="connsiteX2" fmla="*/ 1258240 w 1258239"/>
              <a:gd name="connsiteY2" fmla="*/ 2539863 h 5079726"/>
              <a:gd name="connsiteX3" fmla="*/ 629120 w 1258239"/>
              <a:gd name="connsiteY3" fmla="*/ 5079726 h 5079726"/>
              <a:gd name="connsiteX4" fmla="*/ 0 w 1258239"/>
              <a:gd name="connsiteY4" fmla="*/ 253986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4" fmla="*/ 91440 w 1258240"/>
              <a:gd name="connsiteY4" fmla="*/ 263130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0" fmla="*/ 0 w 629120"/>
              <a:gd name="connsiteY0" fmla="*/ 0 h 5079726"/>
              <a:gd name="connsiteX1" fmla="*/ 629120 w 629120"/>
              <a:gd name="connsiteY1" fmla="*/ 2539863 h 5079726"/>
              <a:gd name="connsiteX2" fmla="*/ 0 w 629120"/>
              <a:gd name="connsiteY2" fmla="*/ 5079726 h 50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120" h="5079726">
                <a:moveTo>
                  <a:pt x="0" y="0"/>
                </a:moveTo>
                <a:cubicBezTo>
                  <a:pt x="347453" y="0"/>
                  <a:pt x="629120" y="1137135"/>
                  <a:pt x="629120" y="2539863"/>
                </a:cubicBezTo>
                <a:cubicBezTo>
                  <a:pt x="629120" y="3942591"/>
                  <a:pt x="347453" y="5079726"/>
                  <a:pt x="0" y="5079726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ál 76"/>
          <p:cNvSpPr/>
          <p:nvPr userDrawn="1"/>
        </p:nvSpPr>
        <p:spPr bwMode="auto">
          <a:xfrm flipH="1">
            <a:off x="-164200" y="-74900"/>
            <a:ext cx="629120" cy="5208813"/>
          </a:xfrm>
          <a:custGeom>
            <a:avLst/>
            <a:gdLst>
              <a:gd name="connsiteX0" fmla="*/ 0 w 1258239"/>
              <a:gd name="connsiteY0" fmla="*/ 2539863 h 5079726"/>
              <a:gd name="connsiteX1" fmla="*/ 629120 w 1258239"/>
              <a:gd name="connsiteY1" fmla="*/ 0 h 5079726"/>
              <a:gd name="connsiteX2" fmla="*/ 1258240 w 1258239"/>
              <a:gd name="connsiteY2" fmla="*/ 2539863 h 5079726"/>
              <a:gd name="connsiteX3" fmla="*/ 629120 w 1258239"/>
              <a:gd name="connsiteY3" fmla="*/ 5079726 h 5079726"/>
              <a:gd name="connsiteX4" fmla="*/ 0 w 1258239"/>
              <a:gd name="connsiteY4" fmla="*/ 253986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4" fmla="*/ 91440 w 1258240"/>
              <a:gd name="connsiteY4" fmla="*/ 263130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0" fmla="*/ 0 w 629120"/>
              <a:gd name="connsiteY0" fmla="*/ 0 h 5079726"/>
              <a:gd name="connsiteX1" fmla="*/ 629120 w 629120"/>
              <a:gd name="connsiteY1" fmla="*/ 2539863 h 5079726"/>
              <a:gd name="connsiteX2" fmla="*/ 0 w 629120"/>
              <a:gd name="connsiteY2" fmla="*/ 5079726 h 50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120" h="5079726">
                <a:moveTo>
                  <a:pt x="0" y="0"/>
                </a:moveTo>
                <a:cubicBezTo>
                  <a:pt x="347453" y="0"/>
                  <a:pt x="629120" y="1137135"/>
                  <a:pt x="629120" y="2539863"/>
                </a:cubicBezTo>
                <a:cubicBezTo>
                  <a:pt x="629120" y="3942591"/>
                  <a:pt x="347453" y="5079726"/>
                  <a:pt x="0" y="5079726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ál 76"/>
          <p:cNvSpPr/>
          <p:nvPr userDrawn="1"/>
        </p:nvSpPr>
        <p:spPr bwMode="auto">
          <a:xfrm flipH="1">
            <a:off x="-195388" y="-99392"/>
            <a:ext cx="629120" cy="5208813"/>
          </a:xfrm>
          <a:custGeom>
            <a:avLst/>
            <a:gdLst>
              <a:gd name="connsiteX0" fmla="*/ 0 w 1258239"/>
              <a:gd name="connsiteY0" fmla="*/ 2539863 h 5079726"/>
              <a:gd name="connsiteX1" fmla="*/ 629120 w 1258239"/>
              <a:gd name="connsiteY1" fmla="*/ 0 h 5079726"/>
              <a:gd name="connsiteX2" fmla="*/ 1258240 w 1258239"/>
              <a:gd name="connsiteY2" fmla="*/ 2539863 h 5079726"/>
              <a:gd name="connsiteX3" fmla="*/ 629120 w 1258239"/>
              <a:gd name="connsiteY3" fmla="*/ 5079726 h 5079726"/>
              <a:gd name="connsiteX4" fmla="*/ 0 w 1258239"/>
              <a:gd name="connsiteY4" fmla="*/ 253986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4" fmla="*/ 91440 w 1258240"/>
              <a:gd name="connsiteY4" fmla="*/ 2631303 h 5079726"/>
              <a:gd name="connsiteX0" fmla="*/ 0 w 1258240"/>
              <a:gd name="connsiteY0" fmla="*/ 2539863 h 5079726"/>
              <a:gd name="connsiteX1" fmla="*/ 629120 w 1258240"/>
              <a:gd name="connsiteY1" fmla="*/ 0 h 5079726"/>
              <a:gd name="connsiteX2" fmla="*/ 1258240 w 1258240"/>
              <a:gd name="connsiteY2" fmla="*/ 2539863 h 5079726"/>
              <a:gd name="connsiteX3" fmla="*/ 629120 w 1258240"/>
              <a:gd name="connsiteY3" fmla="*/ 5079726 h 5079726"/>
              <a:gd name="connsiteX0" fmla="*/ 0 w 629120"/>
              <a:gd name="connsiteY0" fmla="*/ 0 h 5079726"/>
              <a:gd name="connsiteX1" fmla="*/ 629120 w 629120"/>
              <a:gd name="connsiteY1" fmla="*/ 2539863 h 5079726"/>
              <a:gd name="connsiteX2" fmla="*/ 0 w 629120"/>
              <a:gd name="connsiteY2" fmla="*/ 5079726 h 507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120" h="5079726">
                <a:moveTo>
                  <a:pt x="0" y="0"/>
                </a:moveTo>
                <a:cubicBezTo>
                  <a:pt x="347453" y="0"/>
                  <a:pt x="629120" y="1137135"/>
                  <a:pt x="629120" y="2539863"/>
                </a:cubicBezTo>
                <a:cubicBezTo>
                  <a:pt x="629120" y="3942591"/>
                  <a:pt x="347453" y="5079726"/>
                  <a:pt x="0" y="5079726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2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996633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þ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80000"/>
        <a:buFont typeface="Wingdings" pitchFamily="2" charset="2"/>
        <a:buChar char="è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5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lr>
          <a:srgbClr val="DDD4C6"/>
        </a:buClr>
        <a:buChar char="•"/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3" name="Obdélník 22"/>
          <p:cNvSpPr/>
          <p:nvPr userDrawn="1"/>
        </p:nvSpPr>
        <p:spPr>
          <a:xfrm>
            <a:off x="0" y="6272893"/>
            <a:ext cx="9144000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  <p:pic>
        <p:nvPicPr>
          <p:cNvPr id="30" name="Obrázek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17" y="6364321"/>
            <a:ext cx="431669" cy="43200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03" y="6400321"/>
            <a:ext cx="382205" cy="3600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69" y="6401593"/>
            <a:ext cx="53612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16">
          <p15:clr>
            <a:srgbClr val="F26B43"/>
          </p15:clr>
        </p15:guide>
        <p15:guide id="2" pos="367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7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62239" y="6070625"/>
            <a:ext cx="9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9.10.2018</a:t>
            </a:fld>
            <a:endParaRPr lang="cs-CZ" dirty="0"/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82936" y="6068291"/>
            <a:ext cx="6302558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806406" y="6065804"/>
            <a:ext cx="9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3" name="Obdélník 22"/>
          <p:cNvSpPr/>
          <p:nvPr userDrawn="1"/>
        </p:nvSpPr>
        <p:spPr>
          <a:xfrm>
            <a:off x="0" y="6272893"/>
            <a:ext cx="9144000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0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816">
          <p15:clr>
            <a:srgbClr val="F26B43"/>
          </p15:clr>
        </p15:guide>
        <p15:guide id="2" pos="36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mp"/><Relationship Id="rId5" Type="http://schemas.openxmlformats.org/officeDocument/2006/relationships/image" Target="../media/image52.tmp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mp"/><Relationship Id="rId3" Type="http://schemas.openxmlformats.org/officeDocument/2006/relationships/image" Target="../media/image51.png"/><Relationship Id="rId7" Type="http://schemas.openxmlformats.org/officeDocument/2006/relationships/image" Target="../media/image57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tmp"/><Relationship Id="rId5" Type="http://schemas.openxmlformats.org/officeDocument/2006/relationships/image" Target="../media/image55.tmp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tmp"/><Relationship Id="rId4" Type="http://schemas.openxmlformats.org/officeDocument/2006/relationships/image" Target="../media/image63.tm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10" Type="http://schemas.openxmlformats.org/officeDocument/2006/relationships/image" Target="../media/image89.png"/><Relationship Id="rId4" Type="http://schemas.openxmlformats.org/officeDocument/2006/relationships/image" Target="../media/image78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7995" y="3747710"/>
            <a:ext cx="8680537" cy="1647423"/>
          </a:xfrm>
        </p:spPr>
        <p:txBody>
          <a:bodyPr/>
          <a:lstStyle/>
          <a:p>
            <a:r>
              <a:rPr lang="cs-CZ" sz="3600" i="1" dirty="0" smtClean="0"/>
              <a:t>Zdroje dat pro hodnocení ukazatelů zdraví, dostupnosti péče a kvality péče</a:t>
            </a:r>
            <a:r>
              <a:rPr lang="cs-CZ" sz="3600" i="1" dirty="0"/>
              <a:t/>
            </a:r>
            <a:br>
              <a:rPr lang="cs-CZ" sz="3600" i="1" dirty="0"/>
            </a:br>
            <a:r>
              <a:rPr lang="cs-CZ" sz="2400" i="1" dirty="0" smtClean="0"/>
              <a:t/>
            </a:r>
            <a:br>
              <a:rPr lang="cs-CZ" sz="2400" i="1" dirty="0" smtClean="0"/>
            </a:br>
            <a:r>
              <a:rPr lang="cs-CZ" sz="2400" i="1" dirty="0" smtClean="0"/>
              <a:t>Národní zdravotnický informační systém NZIS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507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77768"/>
            <a:ext cx="9144000" cy="648072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Nová koncepce NZIS stojí na referenčních registrech 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86" name="Text Box 17"/>
          <p:cNvSpPr txBox="1">
            <a:spLocks noChangeArrowheads="1"/>
          </p:cNvSpPr>
          <p:nvPr/>
        </p:nvSpPr>
        <p:spPr bwMode="auto">
          <a:xfrm>
            <a:off x="6145968" y="3260237"/>
            <a:ext cx="1475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b="0" i="1" dirty="0" smtClean="0">
                <a:solidFill>
                  <a:srgbClr val="0000FF"/>
                </a:solidFill>
                <a:latin typeface="Algerian" panose="04020705040A02060702" pitchFamily="82" charset="0"/>
              </a:rPr>
              <a:t>NR-PZS</a:t>
            </a:r>
            <a:endParaRPr kumimoji="0" lang="cs-CZ" altLang="cs-CZ" sz="2000" b="0" i="1" dirty="0">
              <a:solidFill>
                <a:srgbClr val="292929"/>
              </a:solidFill>
              <a:latin typeface="Algerian" panose="04020705040A02060702" pitchFamily="82" charset="0"/>
            </a:endParaRPr>
          </a:p>
        </p:txBody>
      </p:sp>
      <p:pic>
        <p:nvPicPr>
          <p:cNvPr id="287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4" y="2725011"/>
            <a:ext cx="589221" cy="7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Text Box 14"/>
          <p:cNvSpPr txBox="1">
            <a:spLocks noChangeArrowheads="1"/>
          </p:cNvSpPr>
          <p:nvPr/>
        </p:nvSpPr>
        <p:spPr bwMode="auto">
          <a:xfrm>
            <a:off x="-249815" y="3376884"/>
            <a:ext cx="1310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1800" i="1" dirty="0" smtClean="0">
                <a:solidFill>
                  <a:srgbClr val="0000FF"/>
                </a:solidFill>
                <a:latin typeface="Arial Black" pitchFamily="34" charset="0"/>
              </a:rPr>
              <a:t>NZIS</a:t>
            </a:r>
          </a:p>
          <a:p>
            <a:pPr algn="ctr">
              <a:buClr>
                <a:srgbClr val="FFFF00"/>
              </a:buClr>
            </a:pPr>
            <a:r>
              <a:rPr kumimoji="0" lang="cs-CZ" altLang="cs-CZ" sz="1800" i="1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      CÚV</a:t>
            </a:r>
            <a:endParaRPr kumimoji="0" lang="cs-CZ" altLang="cs-CZ" sz="1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9" name="Přímá spojnice se šipkou 288"/>
          <p:cNvCxnSpPr/>
          <p:nvPr/>
        </p:nvCxnSpPr>
        <p:spPr bwMode="auto">
          <a:xfrm>
            <a:off x="4419307" y="3451768"/>
            <a:ext cx="13138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90" name="Picture 18" descr="http://www.zemepis.com/images/slmapy/kraj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62" y="2719350"/>
            <a:ext cx="1913258" cy="1207920"/>
          </a:xfrm>
          <a:prstGeom prst="rect">
            <a:avLst/>
          </a:prstGeom>
          <a:noFill/>
          <a:scene3d>
            <a:camera prst="perspectiveRelaxed">
              <a:rot lat="30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74" y="2877411"/>
            <a:ext cx="589221" cy="7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74" y="3029811"/>
            <a:ext cx="589221" cy="7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" name="Šipka dolů 292"/>
          <p:cNvSpPr/>
          <p:nvPr/>
        </p:nvSpPr>
        <p:spPr bwMode="auto">
          <a:xfrm rot="5400000">
            <a:off x="2104176" y="2735617"/>
            <a:ext cx="144016" cy="109982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4" name="Obdélník 293"/>
          <p:cNvSpPr/>
          <p:nvPr/>
        </p:nvSpPr>
        <p:spPr>
          <a:xfrm>
            <a:off x="1772322" y="2942475"/>
            <a:ext cx="1099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Hlášení</a:t>
            </a: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Zahnutá šipka nahoru 294"/>
          <p:cNvSpPr/>
          <p:nvPr/>
        </p:nvSpPr>
        <p:spPr bwMode="auto">
          <a:xfrm>
            <a:off x="1285936" y="3774746"/>
            <a:ext cx="2048988" cy="57606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" name="Obdélník 295"/>
          <p:cNvSpPr/>
          <p:nvPr/>
        </p:nvSpPr>
        <p:spPr>
          <a:xfrm>
            <a:off x="1738538" y="3997195"/>
            <a:ext cx="1099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Výstupy, reporting</a:t>
            </a: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Zahnutá šipka nahoru 296"/>
          <p:cNvSpPr/>
          <p:nvPr/>
        </p:nvSpPr>
        <p:spPr bwMode="auto">
          <a:xfrm rot="10800000" flipH="1">
            <a:off x="1357945" y="2301347"/>
            <a:ext cx="2048988" cy="57606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8" name="Text Box 14"/>
          <p:cNvSpPr txBox="1">
            <a:spLocks noChangeArrowheads="1"/>
          </p:cNvSpPr>
          <p:nvPr/>
        </p:nvSpPr>
        <p:spPr bwMode="auto">
          <a:xfrm>
            <a:off x="2999482" y="3143018"/>
            <a:ext cx="1310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1800" i="1" dirty="0" smtClean="0">
                <a:solidFill>
                  <a:srgbClr val="0000FF"/>
                </a:solidFill>
                <a:latin typeface="Arial Black" pitchFamily="34" charset="0"/>
              </a:rPr>
              <a:t>PZS</a:t>
            </a:r>
            <a:endParaRPr kumimoji="0" lang="cs-CZ" altLang="cs-CZ" sz="1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délník 298"/>
          <p:cNvSpPr/>
          <p:nvPr/>
        </p:nvSpPr>
        <p:spPr>
          <a:xfrm>
            <a:off x="1791372" y="2008732"/>
            <a:ext cx="1099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Dotazníky mailem</a:t>
            </a: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0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40" y="3056354"/>
            <a:ext cx="589221" cy="7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" name="Obdélník 300"/>
          <p:cNvSpPr/>
          <p:nvPr/>
        </p:nvSpPr>
        <p:spPr>
          <a:xfrm>
            <a:off x="4615627" y="3140650"/>
            <a:ext cx="1099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Nutná registrace</a:t>
            </a:r>
            <a:endParaRPr lang="cs-CZ" altLang="cs-CZ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bdélník 301"/>
          <p:cNvSpPr/>
          <p:nvPr/>
        </p:nvSpPr>
        <p:spPr>
          <a:xfrm>
            <a:off x="3091234" y="4044930"/>
            <a:ext cx="4769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/>
              <a:t>z. 372 / HLAVA III / </a:t>
            </a:r>
            <a:r>
              <a:rPr lang="cs-CZ" sz="1200" b="1" dirty="0"/>
              <a:t>§ </a:t>
            </a:r>
            <a:r>
              <a:rPr lang="cs-CZ" sz="1200" b="1" dirty="0" smtClean="0"/>
              <a:t>70</a:t>
            </a:r>
          </a:p>
          <a:p>
            <a:r>
              <a:rPr lang="cs-CZ" sz="1200" dirty="0" smtClean="0"/>
              <a:t>Údaje </a:t>
            </a:r>
            <a:r>
              <a:rPr lang="cs-CZ" sz="1200" dirty="0"/>
              <a:t>do Národního zdravotnického informačního systému se předávají pouze v elektronické podobě přímým zápisem nebo na technických nosičích způsobem stanoveným prováděcím právním předpisem</a:t>
            </a:r>
          </a:p>
        </p:txBody>
      </p:sp>
      <p:cxnSp>
        <p:nvCxnSpPr>
          <p:cNvPr id="303" name="Přímá spojnice se šipkou 302"/>
          <p:cNvCxnSpPr>
            <a:stCxn id="286" idx="0"/>
          </p:cNvCxnSpPr>
          <p:nvPr/>
        </p:nvCxnSpPr>
        <p:spPr bwMode="auto">
          <a:xfrm flipV="1">
            <a:off x="6883796" y="2356072"/>
            <a:ext cx="1206388" cy="904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4" name="Přímá spojnice se šipkou 303"/>
          <p:cNvCxnSpPr/>
          <p:nvPr/>
        </p:nvCxnSpPr>
        <p:spPr bwMode="auto">
          <a:xfrm>
            <a:off x="6914951" y="3655152"/>
            <a:ext cx="1175233" cy="1005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5" name="Text Box 14"/>
          <p:cNvSpPr txBox="1">
            <a:spLocks noChangeArrowheads="1"/>
          </p:cNvSpPr>
          <p:nvPr/>
        </p:nvSpPr>
        <p:spPr bwMode="auto">
          <a:xfrm>
            <a:off x="7370104" y="3149901"/>
            <a:ext cx="1310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</a:pPr>
            <a:r>
              <a:rPr kumimoji="0" lang="cs-CZ" altLang="cs-CZ" sz="1800" i="1" dirty="0" smtClean="0">
                <a:solidFill>
                  <a:srgbClr val="0000FF"/>
                </a:solidFill>
                <a:latin typeface="Arial Black" pitchFamily="34" charset="0"/>
              </a:rPr>
              <a:t>NZIS</a:t>
            </a:r>
            <a:r>
              <a:rPr kumimoji="0" lang="cs-CZ" altLang="cs-CZ" sz="1800" i="1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  registry</a:t>
            </a:r>
            <a:endParaRPr kumimoji="0" lang="cs-CZ" altLang="cs-CZ" sz="18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6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67" y="2216124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53" y="2570651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677" y="3074707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56" y="3722779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45" y="4082819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13" y="4514867"/>
            <a:ext cx="294611" cy="3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17"/>
          <p:cNvSpPr txBox="1">
            <a:spLocks noChangeArrowheads="1"/>
          </p:cNvSpPr>
          <p:nvPr/>
        </p:nvSpPr>
        <p:spPr bwMode="auto">
          <a:xfrm>
            <a:off x="3522594" y="5720264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0000FF"/>
                </a:solidFill>
                <a:latin typeface="Algerian" panose="04020705040A02060702" pitchFamily="82" charset="0"/>
              </a:rPr>
              <a:t>NR - HZS</a:t>
            </a:r>
            <a:endParaRPr kumimoji="0" lang="cs-CZ" altLang="cs-CZ" sz="2800" b="0" i="1" dirty="0">
              <a:solidFill>
                <a:srgbClr val="0000FF"/>
              </a:solidFill>
              <a:latin typeface="Algerian" panose="04020705040A02060702" pitchFamily="82" charset="0"/>
            </a:endParaRPr>
          </a:p>
        </p:txBody>
      </p:sp>
      <p:sp>
        <p:nvSpPr>
          <p:cNvPr id="313" name="Pravá složená závorka 312"/>
          <p:cNvSpPr/>
          <p:nvPr/>
        </p:nvSpPr>
        <p:spPr bwMode="auto">
          <a:xfrm rot="16200000">
            <a:off x="4158836" y="1834834"/>
            <a:ext cx="858183" cy="693918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4" name="Obdélník 313"/>
          <p:cNvSpPr/>
          <p:nvPr/>
        </p:nvSpPr>
        <p:spPr>
          <a:xfrm>
            <a:off x="1285936" y="5381710"/>
            <a:ext cx="6660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„Datové úložiště ZP“ = datová základna resortu </a:t>
            </a:r>
            <a:endParaRPr lang="cs-CZ" altLang="cs-CZ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Text Box 17"/>
          <p:cNvSpPr txBox="1">
            <a:spLocks noChangeArrowheads="1"/>
          </p:cNvSpPr>
          <p:nvPr/>
        </p:nvSpPr>
        <p:spPr bwMode="auto">
          <a:xfrm>
            <a:off x="3638617" y="742308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0000FF"/>
                </a:solidFill>
                <a:latin typeface="Algerian" panose="04020705040A02060702" pitchFamily="82" charset="0"/>
              </a:rPr>
              <a:t>NR - ZP</a:t>
            </a:r>
            <a:endParaRPr kumimoji="0" lang="cs-CZ" altLang="cs-CZ" sz="2800" b="0" i="1" dirty="0">
              <a:solidFill>
                <a:srgbClr val="0000FF"/>
              </a:solidFill>
              <a:latin typeface="Algerian" panose="04020705040A02060702" pitchFamily="82" charset="0"/>
            </a:endParaRPr>
          </a:p>
        </p:txBody>
      </p:sp>
      <p:sp>
        <p:nvSpPr>
          <p:cNvPr id="316" name="Pravá složená závorka 315"/>
          <p:cNvSpPr/>
          <p:nvPr/>
        </p:nvSpPr>
        <p:spPr bwMode="auto">
          <a:xfrm rot="5400000">
            <a:off x="4302852" y="-1767239"/>
            <a:ext cx="858183" cy="6939180"/>
          </a:xfrm>
          <a:prstGeom prst="rightBrace">
            <a:avLst>
              <a:gd name="adj1" fmla="val 8333"/>
              <a:gd name="adj2" fmla="val 5026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7" name="Obdélník 316"/>
          <p:cNvSpPr/>
          <p:nvPr/>
        </p:nvSpPr>
        <p:spPr>
          <a:xfrm>
            <a:off x="1429952" y="1341677"/>
            <a:ext cx="6660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Registrace zdravotnických profesionálů = </a:t>
            </a:r>
            <a:r>
              <a:rPr lang="cs-CZ" altLang="cs-CZ" sz="1600" b="1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agendová</a:t>
            </a:r>
            <a:r>
              <a:rPr lang="cs-CZ" altLang="cs-CZ" sz="16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nadstavba</a:t>
            </a:r>
            <a:endParaRPr lang="cs-CZ" altLang="cs-CZ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Zaoblený obdélník 147"/>
          <p:cNvSpPr/>
          <p:nvPr/>
        </p:nvSpPr>
        <p:spPr bwMode="auto">
          <a:xfrm>
            <a:off x="323528" y="144832"/>
            <a:ext cx="4032448" cy="6696744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00000" lon="0" rev="0"/>
            </a:camera>
            <a:lightRig rig="threePt" dir="t"/>
          </a:scene3d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5496" y="-99392"/>
            <a:ext cx="9245336" cy="648072"/>
          </a:xfrm>
        </p:spPr>
        <p:txBody>
          <a:bodyPr anchor="ctr"/>
          <a:lstStyle/>
          <a:p>
            <a:r>
              <a:rPr lang="cs-CZ" altLang="cs-CZ" sz="2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Nový NZIS nutně vyžaduje propojení zdrojů dat </a:t>
            </a:r>
            <a:endParaRPr lang="cs-CZ" altLang="cs-CZ" sz="24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91" name="Picture 2" descr="onkosit-k-2009-02-0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273" y="1611599"/>
            <a:ext cx="2146109" cy="133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3000000" lon="0" rev="0"/>
            </a:camera>
            <a:lightRig rig="threePt" dir="t"/>
          </a:scene3d>
        </p:spPr>
      </p:pic>
      <p:pic>
        <p:nvPicPr>
          <p:cNvPr id="92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922" y="2864345"/>
            <a:ext cx="3012508" cy="172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700000" lon="0" rev="0"/>
            </a:camera>
            <a:lightRig rig="threePt" dir="t"/>
          </a:scene3d>
        </p:spPr>
      </p:pic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105" y="4313838"/>
            <a:ext cx="37433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700000" lon="0" rev="0"/>
            </a:camera>
            <a:lightRig rig="threePt" dir="t"/>
          </a:scene3d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39" y="675272"/>
            <a:ext cx="17859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9" name="Přímá spojovací šipka 61"/>
          <p:cNvCxnSpPr>
            <a:cxnSpLocks noChangeShapeType="1"/>
          </p:cNvCxnSpPr>
          <p:nvPr/>
        </p:nvCxnSpPr>
        <p:spPr bwMode="auto">
          <a:xfrm flipV="1">
            <a:off x="755576" y="1584909"/>
            <a:ext cx="949325" cy="3887788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Přímá spojovací šipka 62"/>
          <p:cNvCxnSpPr>
            <a:cxnSpLocks noChangeShapeType="1"/>
          </p:cNvCxnSpPr>
          <p:nvPr/>
        </p:nvCxnSpPr>
        <p:spPr bwMode="auto">
          <a:xfrm flipH="1" flipV="1">
            <a:off x="2787576" y="1584909"/>
            <a:ext cx="863600" cy="3887788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Elipsa 66"/>
          <p:cNvSpPr/>
          <p:nvPr/>
        </p:nvSpPr>
        <p:spPr bwMode="auto">
          <a:xfrm>
            <a:off x="771446" y="4824663"/>
            <a:ext cx="2880320" cy="1296144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00000" lon="0" rev="0"/>
            </a:camera>
            <a:lightRig rig="threePt" dir="t"/>
          </a:scene3d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" name="Elipsa 73"/>
          <p:cNvSpPr/>
          <p:nvPr/>
        </p:nvSpPr>
        <p:spPr bwMode="auto">
          <a:xfrm>
            <a:off x="1217142" y="3336023"/>
            <a:ext cx="2016224" cy="792088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00000" lon="0" rev="0"/>
            </a:camera>
            <a:lightRig rig="threePt" dir="t"/>
          </a:scene3d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3" name="Elipsa 74"/>
          <p:cNvSpPr/>
          <p:nvPr/>
        </p:nvSpPr>
        <p:spPr bwMode="auto">
          <a:xfrm>
            <a:off x="1577182" y="2099618"/>
            <a:ext cx="1368152" cy="414632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2100000" lon="0" rev="0"/>
            </a:camera>
            <a:lightRig rig="threePt" dir="t"/>
          </a:scene3d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76" y="3556584"/>
            <a:ext cx="5127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01" y="3556584"/>
            <a:ext cx="5127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Šipka dolů 91"/>
          <p:cNvSpPr>
            <a:spLocks noChangeArrowheads="1"/>
          </p:cNvSpPr>
          <p:nvPr/>
        </p:nvSpPr>
        <p:spPr bwMode="auto">
          <a:xfrm>
            <a:off x="2009701" y="4204284"/>
            <a:ext cx="287338" cy="2873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6" name="Šipka dolů 92"/>
          <p:cNvSpPr>
            <a:spLocks noChangeArrowheads="1"/>
          </p:cNvSpPr>
          <p:nvPr/>
        </p:nvSpPr>
        <p:spPr bwMode="auto">
          <a:xfrm rot="10800000">
            <a:off x="2512939" y="4491622"/>
            <a:ext cx="288925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7" name="Šipka dolů 93"/>
          <p:cNvSpPr>
            <a:spLocks noChangeArrowheads="1"/>
          </p:cNvSpPr>
          <p:nvPr/>
        </p:nvSpPr>
        <p:spPr bwMode="auto">
          <a:xfrm>
            <a:off x="2009701" y="2619959"/>
            <a:ext cx="287338" cy="2873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8" name="Šipka dolů 94"/>
          <p:cNvSpPr>
            <a:spLocks noChangeArrowheads="1"/>
          </p:cNvSpPr>
          <p:nvPr/>
        </p:nvSpPr>
        <p:spPr bwMode="auto">
          <a:xfrm rot="10800000">
            <a:off x="2512939" y="2907297"/>
            <a:ext cx="288925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9" name="TextovéPole 148"/>
          <p:cNvSpPr txBox="1"/>
          <p:nvPr/>
        </p:nvSpPr>
        <p:spPr>
          <a:xfrm>
            <a:off x="1394321" y="5226560"/>
            <a:ext cx="154469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Zdravotní pojišťovny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8" name="Picture 28" descr="pati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4624037"/>
            <a:ext cx="839787" cy="792162"/>
          </a:xfrm>
          <a:prstGeom prst="rect">
            <a:avLst/>
          </a:prstGeom>
          <a:noFill/>
          <a:ln w="38100">
            <a:solidFill>
              <a:srgbClr val="7DA7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9" descr="Letecký snímek Nemocnice Blansko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1" y="2874513"/>
            <a:ext cx="798512" cy="763587"/>
          </a:xfrm>
          <a:prstGeom prst="rect">
            <a:avLst/>
          </a:prstGeom>
          <a:noFill/>
          <a:ln w="38100">
            <a:solidFill>
              <a:srgbClr val="7DA7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TextovéPole 104"/>
          <p:cNvSpPr txBox="1">
            <a:spLocks noChangeArrowheads="1"/>
          </p:cNvSpPr>
          <p:nvPr/>
        </p:nvSpPr>
        <p:spPr bwMode="auto">
          <a:xfrm>
            <a:off x="4644008" y="5527324"/>
            <a:ext cx="3455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Primární péče (PL, gynekologové)</a:t>
            </a:r>
            <a:endParaRPr kumimoji="0" lang="en-US" altLang="cs-CZ" sz="1400" b="1" i="1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Léčba vykazovaná ZZ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Monitoring </a:t>
            </a:r>
            <a:r>
              <a:rPr kumimoji="0" lang="cs-CZ" altLang="cs-CZ" sz="1400" b="1" i="1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centrové</a:t>
            </a: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léčby</a:t>
            </a:r>
            <a:endParaRPr kumimoji="0" lang="en-US" altLang="cs-CZ" sz="1400" b="1" i="1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1" name="TextovéPole 105"/>
          <p:cNvSpPr txBox="1">
            <a:spLocks noChangeArrowheads="1"/>
          </p:cNvSpPr>
          <p:nvPr/>
        </p:nvSpPr>
        <p:spPr bwMode="auto">
          <a:xfrm>
            <a:off x="4644008" y="3725413"/>
            <a:ext cx="298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Nemocniční informační systémy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Regionální </a:t>
            </a: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národní registry</a:t>
            </a:r>
            <a:endParaRPr kumimoji="0" lang="en-US" altLang="cs-CZ" sz="1400" b="1" i="1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2" name="TextovéPole 106"/>
          <p:cNvSpPr txBox="1">
            <a:spLocks noChangeArrowheads="1"/>
          </p:cNvSpPr>
          <p:nvPr/>
        </p:nvSpPr>
        <p:spPr bwMode="auto">
          <a:xfrm>
            <a:off x="4644008" y="2141311"/>
            <a:ext cx="3455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1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Populační a léčebná </a:t>
            </a:r>
            <a:r>
              <a:rPr kumimoji="0" lang="cs-CZ" altLang="cs-CZ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zátěž</a:t>
            </a:r>
            <a:endParaRPr kumimoji="0" lang="cs-CZ" altLang="cs-CZ" sz="1400" b="1" i="1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33" name="Obdélník 10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71" y="4660549"/>
            <a:ext cx="189071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Obdélník 10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71325"/>
            <a:ext cx="2006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Obdélník 11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71" y="1205207"/>
            <a:ext cx="21526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Rectangle 30"/>
          <p:cNvSpPr>
            <a:spLocks noChangeArrowheads="1"/>
          </p:cNvSpPr>
          <p:nvPr/>
        </p:nvSpPr>
        <p:spPr bwMode="auto">
          <a:xfrm>
            <a:off x="4820221" y="1348082"/>
            <a:ext cx="819150" cy="754062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7DA7FB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cs-CZ" sz="2000" b="1" i="1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46" name="Group 38"/>
          <p:cNvGrpSpPr>
            <a:grpSpLocks/>
          </p:cNvGrpSpPr>
          <p:nvPr/>
        </p:nvGrpSpPr>
        <p:grpSpPr bwMode="auto">
          <a:xfrm>
            <a:off x="4891658" y="1440157"/>
            <a:ext cx="649288" cy="565150"/>
            <a:chOff x="1680" y="2304"/>
            <a:chExt cx="528" cy="480"/>
          </a:xfrm>
        </p:grpSpPr>
        <p:sp>
          <p:nvSpPr>
            <p:cNvPr id="247" name="Line 39"/>
            <p:cNvSpPr>
              <a:spLocks noChangeShapeType="1"/>
            </p:cNvSpPr>
            <p:nvPr/>
          </p:nvSpPr>
          <p:spPr bwMode="auto">
            <a:xfrm flipV="1">
              <a:off x="1728" y="2688"/>
              <a:ext cx="384" cy="48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8" name="Line 40"/>
            <p:cNvSpPr>
              <a:spLocks noChangeShapeType="1"/>
            </p:cNvSpPr>
            <p:nvPr/>
          </p:nvSpPr>
          <p:spPr bwMode="auto">
            <a:xfrm flipV="1">
              <a:off x="1872" y="2496"/>
              <a:ext cx="288" cy="96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9" name="Line 41"/>
            <p:cNvSpPr>
              <a:spLocks noChangeShapeType="1"/>
            </p:cNvSpPr>
            <p:nvPr/>
          </p:nvSpPr>
          <p:spPr bwMode="auto">
            <a:xfrm>
              <a:off x="1872" y="2640"/>
              <a:ext cx="240" cy="48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0" name="Line 42"/>
            <p:cNvSpPr>
              <a:spLocks noChangeShapeType="1"/>
            </p:cNvSpPr>
            <p:nvPr/>
          </p:nvSpPr>
          <p:spPr bwMode="auto">
            <a:xfrm flipV="1">
              <a:off x="1728" y="2640"/>
              <a:ext cx="144" cy="96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1" name="Line 43"/>
            <p:cNvSpPr>
              <a:spLocks noChangeShapeType="1"/>
            </p:cNvSpPr>
            <p:nvPr/>
          </p:nvSpPr>
          <p:spPr bwMode="auto">
            <a:xfrm flipV="1">
              <a:off x="1872" y="2352"/>
              <a:ext cx="192" cy="240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2" name="Line 44"/>
            <p:cNvSpPr>
              <a:spLocks noChangeShapeType="1"/>
            </p:cNvSpPr>
            <p:nvPr/>
          </p:nvSpPr>
          <p:spPr bwMode="auto">
            <a:xfrm flipV="1">
              <a:off x="2112" y="2496"/>
              <a:ext cx="48" cy="192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3" name="Line 45"/>
            <p:cNvSpPr>
              <a:spLocks noChangeShapeType="1"/>
            </p:cNvSpPr>
            <p:nvPr/>
          </p:nvSpPr>
          <p:spPr bwMode="auto">
            <a:xfrm flipH="1" flipV="1">
              <a:off x="2064" y="2352"/>
              <a:ext cx="48" cy="336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4" name="Line 46"/>
            <p:cNvSpPr>
              <a:spLocks noChangeShapeType="1"/>
            </p:cNvSpPr>
            <p:nvPr/>
          </p:nvSpPr>
          <p:spPr bwMode="auto">
            <a:xfrm>
              <a:off x="2064" y="2352"/>
              <a:ext cx="90" cy="144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5" name="Line 47"/>
            <p:cNvSpPr>
              <a:spLocks noChangeShapeType="1"/>
            </p:cNvSpPr>
            <p:nvPr/>
          </p:nvSpPr>
          <p:spPr bwMode="auto">
            <a:xfrm flipV="1">
              <a:off x="1728" y="2352"/>
              <a:ext cx="288" cy="336"/>
            </a:xfrm>
            <a:prstGeom prst="line">
              <a:avLst/>
            </a:prstGeom>
            <a:noFill/>
            <a:ln w="38100" cap="sq">
              <a:solidFill>
                <a:srgbClr val="C49654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6" name="Oval 48"/>
            <p:cNvSpPr>
              <a:spLocks noChangeArrowheads="1"/>
            </p:cNvSpPr>
            <p:nvPr/>
          </p:nvSpPr>
          <p:spPr bwMode="auto">
            <a:xfrm>
              <a:off x="1848" y="256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57" name="Line 49"/>
            <p:cNvSpPr>
              <a:spLocks noChangeShapeType="1"/>
            </p:cNvSpPr>
            <p:nvPr/>
          </p:nvSpPr>
          <p:spPr bwMode="auto">
            <a:xfrm flipV="1">
              <a:off x="1728" y="2352"/>
              <a:ext cx="336" cy="4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" name="Line 50"/>
            <p:cNvSpPr>
              <a:spLocks noChangeShapeType="1"/>
            </p:cNvSpPr>
            <p:nvPr/>
          </p:nvSpPr>
          <p:spPr bwMode="auto">
            <a:xfrm>
              <a:off x="1776" y="2448"/>
              <a:ext cx="384" cy="4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9" name="Line 51"/>
            <p:cNvSpPr>
              <a:spLocks noChangeShapeType="1"/>
            </p:cNvSpPr>
            <p:nvPr/>
          </p:nvSpPr>
          <p:spPr bwMode="auto">
            <a:xfrm>
              <a:off x="1728" y="2448"/>
              <a:ext cx="144" cy="144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0" name="Line 52"/>
            <p:cNvSpPr>
              <a:spLocks noChangeShapeType="1"/>
            </p:cNvSpPr>
            <p:nvPr/>
          </p:nvSpPr>
          <p:spPr bwMode="auto">
            <a:xfrm>
              <a:off x="1776" y="2448"/>
              <a:ext cx="336" cy="240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1" name="Line 53"/>
            <p:cNvSpPr>
              <a:spLocks noChangeShapeType="1"/>
            </p:cNvSpPr>
            <p:nvPr/>
          </p:nvSpPr>
          <p:spPr bwMode="auto">
            <a:xfrm flipV="1">
              <a:off x="1728" y="2448"/>
              <a:ext cx="0" cy="28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2" name="Oval 54"/>
            <p:cNvSpPr>
              <a:spLocks noChangeArrowheads="1"/>
            </p:cNvSpPr>
            <p:nvPr/>
          </p:nvSpPr>
          <p:spPr bwMode="auto">
            <a:xfrm>
              <a:off x="1680" y="2352"/>
              <a:ext cx="144" cy="144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prstShdw prst="shdw17" dist="17961" dir="2700000">
                <a:srgbClr val="995C1F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55"/>
            <p:cNvSpPr>
              <a:spLocks noChangeArrowheads="1"/>
            </p:cNvSpPr>
            <p:nvPr/>
          </p:nvSpPr>
          <p:spPr bwMode="auto">
            <a:xfrm>
              <a:off x="1680" y="268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56"/>
            <p:cNvSpPr>
              <a:spLocks noChangeArrowheads="1"/>
            </p:cNvSpPr>
            <p:nvPr/>
          </p:nvSpPr>
          <p:spPr bwMode="auto">
            <a:xfrm>
              <a:off x="2112" y="244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57"/>
            <p:cNvSpPr>
              <a:spLocks noChangeArrowheads="1"/>
            </p:cNvSpPr>
            <p:nvPr/>
          </p:nvSpPr>
          <p:spPr bwMode="auto">
            <a:xfrm>
              <a:off x="2016" y="2304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58"/>
            <p:cNvSpPr>
              <a:spLocks noChangeArrowheads="1"/>
            </p:cNvSpPr>
            <p:nvPr/>
          </p:nvSpPr>
          <p:spPr bwMode="auto">
            <a:xfrm>
              <a:off x="2064" y="2640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cs-CZ" sz="2000" b="1" i="1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5473253" y="260648"/>
            <a:ext cx="3851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6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NZIS</a:t>
            </a:r>
            <a:endParaRPr kumimoji="0" lang="cs-CZ" altLang="cs-CZ" sz="6000" b="0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14" descr="https://encrypted-tbn0.gstatic.com/images?q=tbn:ANd9GcSGSRoGMu0TlCRBZQioYL2jBYMv_ynj9IHg4PY9OHI-v7v3bl_tPlAPaZ6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71" y="547660"/>
            <a:ext cx="6953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ál 297"/>
          <p:cNvSpPr>
            <a:spLocks noChangeArrowheads="1"/>
          </p:cNvSpPr>
          <p:nvPr/>
        </p:nvSpPr>
        <p:spPr bwMode="auto">
          <a:xfrm>
            <a:off x="7030542" y="5743508"/>
            <a:ext cx="2055812" cy="557213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ovéPole 298"/>
          <p:cNvSpPr txBox="1">
            <a:spLocks noChangeArrowheads="1"/>
          </p:cNvSpPr>
          <p:nvPr/>
        </p:nvSpPr>
        <p:spPr bwMode="auto">
          <a:xfrm>
            <a:off x="6577535" y="5792372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Novela z. 372</a:t>
            </a:r>
            <a:endParaRPr kumimoji="0" lang="cs-CZ" altLang="cs-CZ" sz="2000" b="0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vál 297"/>
          <p:cNvSpPr>
            <a:spLocks noChangeArrowheads="1"/>
          </p:cNvSpPr>
          <p:nvPr/>
        </p:nvSpPr>
        <p:spPr bwMode="auto">
          <a:xfrm>
            <a:off x="7000396" y="1678851"/>
            <a:ext cx="2055812" cy="557213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ovéPole 298"/>
          <p:cNvSpPr txBox="1">
            <a:spLocks noChangeArrowheads="1"/>
          </p:cNvSpPr>
          <p:nvPr/>
        </p:nvSpPr>
        <p:spPr bwMode="auto">
          <a:xfrm>
            <a:off x="6547389" y="1719089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Novela z. 372</a:t>
            </a:r>
            <a:endParaRPr kumimoji="0" lang="cs-CZ" altLang="cs-CZ" sz="2000" b="0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vál 302"/>
          <p:cNvSpPr>
            <a:spLocks noChangeArrowheads="1"/>
          </p:cNvSpPr>
          <p:nvPr/>
        </p:nvSpPr>
        <p:spPr bwMode="auto">
          <a:xfrm>
            <a:off x="7015555" y="4188563"/>
            <a:ext cx="2055812" cy="446087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ovéPole 303"/>
          <p:cNvSpPr txBox="1">
            <a:spLocks noChangeArrowheads="1"/>
          </p:cNvSpPr>
          <p:nvPr/>
        </p:nvSpPr>
        <p:spPr bwMode="auto">
          <a:xfrm>
            <a:off x="6464692" y="4191389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Novela z. 48</a:t>
            </a:r>
            <a:endParaRPr kumimoji="0" lang="cs-CZ" altLang="cs-CZ" sz="2000" b="0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8000" r="16418" b="5185"/>
          <a:stretch/>
        </p:blipFill>
        <p:spPr bwMode="auto">
          <a:xfrm>
            <a:off x="139479" y="1128231"/>
            <a:ext cx="5379272" cy="390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56174" y="12048"/>
            <a:ext cx="702027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6633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Národní registr poskytovatelů ZS </a:t>
            </a:r>
            <a:endParaRPr kumimoji="0" lang="en-US" sz="2400" b="1" i="0" u="sng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Šipka doprava 5"/>
          <p:cNvSpPr/>
          <p:nvPr/>
        </p:nvSpPr>
        <p:spPr bwMode="auto">
          <a:xfrm>
            <a:off x="4901380" y="1948168"/>
            <a:ext cx="79208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96136" y="1988840"/>
            <a:ext cx="32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Nastaven datový model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Šipka doprava 23"/>
          <p:cNvSpPr/>
          <p:nvPr/>
        </p:nvSpPr>
        <p:spPr bwMode="auto">
          <a:xfrm>
            <a:off x="4921880" y="2718212"/>
            <a:ext cx="79208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816636" y="2758884"/>
            <a:ext cx="32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Opraveno &gt; 18 000 chyb 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Šipka doprava 25"/>
          <p:cNvSpPr/>
          <p:nvPr/>
        </p:nvSpPr>
        <p:spPr bwMode="auto">
          <a:xfrm>
            <a:off x="4932040" y="3510300"/>
            <a:ext cx="79208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826796" y="3550972"/>
            <a:ext cx="32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Plně funkční registr 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07504" y="764704"/>
            <a:ext cx="2353978" cy="40011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http://nrpzs.uzis.cz/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15508" t="8841" r="16925" b="21477"/>
          <a:stretch/>
        </p:blipFill>
        <p:spPr>
          <a:xfrm>
            <a:off x="25228" y="5229200"/>
            <a:ext cx="2674564" cy="1551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5122592"/>
            <a:ext cx="2006752" cy="173540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804248" y="17805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07 - 09/2017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Plná funkčnost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424" y="5457125"/>
            <a:ext cx="3812664" cy="14216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47" y="89736"/>
            <a:ext cx="822966" cy="8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12669" y="5363184"/>
            <a:ext cx="507076" cy="483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7458" y="1179474"/>
          <a:ext cx="3859964" cy="3851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7142">
                  <a:extLst>
                    <a:ext uri="{9D8B030D-6E8A-4147-A177-3AD203B41FA5}">
                      <a16:colId xmlns:a16="http://schemas.microsoft.com/office/drawing/2014/main" xmlns="" val="406821776"/>
                    </a:ext>
                  </a:extLst>
                </a:gridCol>
                <a:gridCol w="334090">
                  <a:extLst>
                    <a:ext uri="{9D8B030D-6E8A-4147-A177-3AD203B41FA5}">
                      <a16:colId xmlns:a16="http://schemas.microsoft.com/office/drawing/2014/main" xmlns="" val="1683923342"/>
                    </a:ext>
                  </a:extLst>
                </a:gridCol>
                <a:gridCol w="228732">
                  <a:extLst>
                    <a:ext uri="{9D8B030D-6E8A-4147-A177-3AD203B41FA5}">
                      <a16:colId xmlns:a16="http://schemas.microsoft.com/office/drawing/2014/main" xmlns="" val="1539128207"/>
                    </a:ext>
                  </a:extLst>
                </a:gridCol>
              </a:tblGrid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37677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113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2095132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379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346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98671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129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970582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112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41717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127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132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391307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189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199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0123812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85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99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9135602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106</a:t>
                      </a:r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32139054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82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1063919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97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124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555381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115</a:t>
                      </a:r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143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442789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228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257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101001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133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176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098580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258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316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953862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5075863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169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270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630793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191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233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66638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239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257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136944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601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650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44471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219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222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879934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708</a:t>
                      </a:r>
                      <a:endParaRPr lang="en-US" sz="10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650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026764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" y="63016"/>
            <a:ext cx="9225364" cy="648072"/>
          </a:xfrm>
        </p:spPr>
        <p:txBody>
          <a:bodyPr/>
          <a:lstStyle/>
          <a:p>
            <a:r>
              <a:rPr lang="cs-CZ" sz="2400" u="sng" dirty="0" smtClean="0"/>
              <a:t>Ukázka výstupů NR-PZS</a:t>
            </a:r>
            <a:r>
              <a:rPr lang="cs-CZ" sz="2400" dirty="0" smtClean="0"/>
              <a:t>: dynamika počtu míst poskytování zdravotních služeb: zdravotnická zařízení celkem – celoroční souhrn </a:t>
            </a:r>
            <a:endParaRPr lang="cs-CZ" sz="2400" dirty="0"/>
          </a:p>
        </p:txBody>
      </p:sp>
      <p:sp>
        <p:nvSpPr>
          <p:cNvPr id="8" name="Rectangle 7"/>
          <p:cNvSpPr/>
          <p:nvPr/>
        </p:nvSpPr>
        <p:spPr>
          <a:xfrm>
            <a:off x="3594538" y="6484883"/>
            <a:ext cx="1555531" cy="283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ovéPole 4"/>
          <p:cNvSpPr txBox="1"/>
          <p:nvPr/>
        </p:nvSpPr>
        <p:spPr>
          <a:xfrm>
            <a:off x="3690600" y="6466283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67B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NRPZS 2014-2017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-4993" y="1079292"/>
          <a:ext cx="3527682" cy="4081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4417" y="836686"/>
            <a:ext cx="2917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Celková bilance počtu míst PZS </a:t>
            </a:r>
            <a:r>
              <a:rPr kumimoji="0" lang="cs-CZ" sz="1200" b="1" i="1" u="sng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roce 2017</a:t>
            </a:r>
            <a:endParaRPr kumimoji="0" lang="cs-CZ" sz="1200" b="1" i="1" u="sng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17273" y="5402444"/>
          <a:ext cx="2293501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988">
                  <a:extLst>
                    <a:ext uri="{9D8B030D-6E8A-4147-A177-3AD203B41FA5}">
                      <a16:colId xmlns:a16="http://schemas.microsoft.com/office/drawing/2014/main" xmlns="" val="3853287201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3872390175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2814374472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33607797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0807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 smtClean="0">
                          <a:effectLst/>
                        </a:rPr>
                        <a:t>Celá ČR 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-154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2128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2282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6082128"/>
                  </a:ext>
                </a:extLst>
              </a:tr>
            </a:tbl>
          </a:graphicData>
        </a:graphic>
      </p:graphicFrame>
      <p:graphicFrame>
        <p:nvGraphicFramePr>
          <p:cNvPr id="18" name="Chart 17"/>
          <p:cNvGraphicFramePr/>
          <p:nvPr>
            <p:extLst/>
          </p:nvPr>
        </p:nvGraphicFramePr>
        <p:xfrm>
          <a:off x="4626937" y="1073253"/>
          <a:ext cx="4456033" cy="378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 rot="16200000">
            <a:off x="3573626" y="2970232"/>
            <a:ext cx="2102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Celková bilance počtu míst PZS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9951" y="4845522"/>
            <a:ext cx="1379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Měsíc daného roku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8458" y="753671"/>
            <a:ext cx="263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Bilance počtu míst PZS v průběhu roku</a:t>
            </a:r>
            <a:endParaRPr kumimoji="0" lang="cs-CZ" sz="1200" b="1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372303" y="5262328"/>
          <a:ext cx="4684165" cy="600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433">
                  <a:extLst>
                    <a:ext uri="{9D8B030D-6E8A-4147-A177-3AD203B41FA5}">
                      <a16:colId xmlns:a16="http://schemas.microsoft.com/office/drawing/2014/main" xmlns="" val="273271686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763725189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76473802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114157050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74210425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572836519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524630760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362979629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03476708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655881005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59252677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22513513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000625316"/>
                    </a:ext>
                  </a:extLst>
                </a:gridCol>
              </a:tblGrid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err="1" smtClean="0">
                          <a:effectLst/>
                        </a:rPr>
                        <a:t>Měsíc</a:t>
                      </a:r>
                      <a:r>
                        <a:rPr lang="cs-CZ" sz="800" b="1" u="none" strike="noStrike" dirty="0" smtClean="0">
                          <a:effectLst/>
                        </a:rPr>
                        <a:t> 2017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0364358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+ </a:t>
                      </a:r>
                      <a:r>
                        <a:rPr lang="en-US" sz="8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2017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510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00B050"/>
                          </a:solidFill>
                          <a:effectLst/>
                        </a:rPr>
                        <a:t>156</a:t>
                      </a:r>
                      <a:endParaRPr lang="en-US" sz="8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181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152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172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130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145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116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190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173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121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82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8900979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cs-CZ" sz="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FF0000"/>
                          </a:solidFill>
                          <a:effectLst/>
                        </a:rPr>
                        <a:t>186</a:t>
                      </a:r>
                      <a:endParaRPr lang="en-US" sz="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173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138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128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204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152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167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116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147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530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0123545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err="1">
                          <a:effectLst/>
                        </a:rPr>
                        <a:t>Bilance</a:t>
                      </a:r>
                      <a:r>
                        <a:rPr lang="en-US" sz="800" b="1" u="none" strike="noStrike" dirty="0">
                          <a:effectLst/>
                        </a:rPr>
                        <a:t> 2017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324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-17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44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-74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-45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23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57</a:t>
                      </a:r>
                      <a:endParaRPr lang="en-US" sz="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-26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-448</a:t>
                      </a:r>
                      <a:endParaRPr 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8440771"/>
                  </a:ext>
                </a:extLst>
              </a:tr>
            </a:tbl>
          </a:graphicData>
        </a:graphic>
      </p:graphicFrame>
      <p:sp>
        <p:nvSpPr>
          <p:cNvPr id="15" name="Rectangle 5"/>
          <p:cNvSpPr/>
          <p:nvPr/>
        </p:nvSpPr>
        <p:spPr>
          <a:xfrm>
            <a:off x="8313" y="6002058"/>
            <a:ext cx="8384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l-PL" alt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Analýza je provedena na úrovni jednotlivých adres </a:t>
            </a:r>
            <a:r>
              <a:rPr kumimoji="0" lang="pl-PL" altLang="cs-CZ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zdravotnických zařízení (</a:t>
            </a:r>
            <a:r>
              <a:rPr kumimoji="0" lang="pl-PL" alt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každé IČO poskytovatele může mít více adres) - ICO+PCZ+PCDP. </a:t>
            </a:r>
            <a:endParaRPr kumimoji="0" lang="cs-CZ" sz="1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-18774" y="3782163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Dle velikosti sídla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-16003" y="1166429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Dle kraje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/>
          </p:nvPr>
        </p:nvGraphicFramePr>
        <p:xfrm>
          <a:off x="8233858" y="1067310"/>
          <a:ext cx="805832" cy="972000"/>
        </p:xfrm>
        <a:graphic>
          <a:graphicData uri="http://schemas.openxmlformats.org/drawingml/2006/table">
            <a:tbl>
              <a:tblPr/>
              <a:tblGrid>
                <a:gridCol w="805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Roční bilance</a:t>
                      </a:r>
                      <a:endParaRPr lang="cs-CZ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530 (1,3 %)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384 (0,9 %)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-154 (-0,4 %)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2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7458" y="1179474"/>
          <a:ext cx="3859964" cy="3851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7142">
                  <a:extLst>
                    <a:ext uri="{9D8B030D-6E8A-4147-A177-3AD203B41FA5}">
                      <a16:colId xmlns:a16="http://schemas.microsoft.com/office/drawing/2014/main" xmlns="" val="406821776"/>
                    </a:ext>
                  </a:extLst>
                </a:gridCol>
                <a:gridCol w="334090">
                  <a:extLst>
                    <a:ext uri="{9D8B030D-6E8A-4147-A177-3AD203B41FA5}">
                      <a16:colId xmlns:a16="http://schemas.microsoft.com/office/drawing/2014/main" xmlns="" val="1683923342"/>
                    </a:ext>
                  </a:extLst>
                </a:gridCol>
                <a:gridCol w="228732">
                  <a:extLst>
                    <a:ext uri="{9D8B030D-6E8A-4147-A177-3AD203B41FA5}">
                      <a16:colId xmlns:a16="http://schemas.microsoft.com/office/drawing/2014/main" xmlns="" val="1539128207"/>
                    </a:ext>
                  </a:extLst>
                </a:gridCol>
              </a:tblGrid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37677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2095132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98671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970582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41717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391307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0123812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9135602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32139054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1063919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555381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442789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101001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098580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9538628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5075863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6307936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6663841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136944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444710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879934"/>
                  </a:ext>
                </a:extLst>
              </a:tr>
              <a:tr h="172794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026764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2" y="63016"/>
            <a:ext cx="9084047" cy="648072"/>
          </a:xfrm>
        </p:spPr>
        <p:txBody>
          <a:bodyPr/>
          <a:lstStyle/>
          <a:p>
            <a:r>
              <a:rPr lang="cs-CZ" sz="2400" u="sng" dirty="0"/>
              <a:t>Ukázka výstupů </a:t>
            </a:r>
            <a:r>
              <a:rPr lang="cs-CZ" sz="2400" u="sng" dirty="0" smtClean="0"/>
              <a:t>NR-PZS</a:t>
            </a:r>
            <a:r>
              <a:rPr lang="cs-CZ" sz="2400" dirty="0" smtClean="0"/>
              <a:t>: </a:t>
            </a:r>
            <a:r>
              <a:rPr lang="cs-CZ" sz="2400" dirty="0"/>
              <a:t>Dynamika </a:t>
            </a:r>
            <a:r>
              <a:rPr lang="cs-CZ" sz="2400" dirty="0" smtClean="0"/>
              <a:t>počtu míst poskytování zdravotních služeb: </a:t>
            </a:r>
            <a:r>
              <a:rPr lang="cs-CZ" sz="2000" dirty="0" smtClean="0"/>
              <a:t>Ordinace praktického lékaře pro děti a dorost</a:t>
            </a:r>
            <a:endParaRPr lang="cs-CZ" sz="2000" dirty="0"/>
          </a:p>
        </p:txBody>
      </p:sp>
      <p:sp>
        <p:nvSpPr>
          <p:cNvPr id="8" name="Rectangle 7"/>
          <p:cNvSpPr/>
          <p:nvPr/>
        </p:nvSpPr>
        <p:spPr>
          <a:xfrm>
            <a:off x="3594538" y="6484883"/>
            <a:ext cx="1555531" cy="283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ovéPole 4"/>
          <p:cNvSpPr txBox="1"/>
          <p:nvPr/>
        </p:nvSpPr>
        <p:spPr>
          <a:xfrm>
            <a:off x="3690600" y="6466283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67B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NRPZS 2014-2017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791" y="753671"/>
            <a:ext cx="2917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Celková bilance počtu míst PZS v roce 2017</a:t>
            </a:r>
            <a:endParaRPr kumimoji="0" lang="cs-CZ" sz="1200" b="1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573626" y="2970232"/>
            <a:ext cx="2102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Celková bilance počtu míst PZS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9951" y="4845522"/>
            <a:ext cx="1379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Měsíc daného roku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8458" y="753671"/>
            <a:ext cx="263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Bilance počtu míst PZS v průběhu roku</a:t>
            </a:r>
            <a:endParaRPr kumimoji="0" lang="cs-CZ" sz="1200" b="1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372303" y="5345458"/>
          <a:ext cx="4684165" cy="600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433">
                  <a:extLst>
                    <a:ext uri="{9D8B030D-6E8A-4147-A177-3AD203B41FA5}">
                      <a16:colId xmlns:a16="http://schemas.microsoft.com/office/drawing/2014/main" xmlns="" val="273271686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763725189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76473802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114157050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742104252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572836519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2524630760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362979629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03476708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655881005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592526777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22513513"/>
                    </a:ext>
                  </a:extLst>
                </a:gridCol>
                <a:gridCol w="342811">
                  <a:extLst>
                    <a:ext uri="{9D8B030D-6E8A-4147-A177-3AD203B41FA5}">
                      <a16:colId xmlns:a16="http://schemas.microsoft.com/office/drawing/2014/main" xmlns="" val="4000625316"/>
                    </a:ext>
                  </a:extLst>
                </a:gridCol>
              </a:tblGrid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err="1" smtClean="0">
                          <a:effectLst/>
                        </a:rPr>
                        <a:t>Měsíc</a:t>
                      </a:r>
                      <a:r>
                        <a:rPr lang="cs-CZ" sz="800" b="1" u="none" strike="noStrike" dirty="0" smtClean="0">
                          <a:effectLst/>
                        </a:rPr>
                        <a:t> 2017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0364358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+ </a:t>
                      </a:r>
                      <a:r>
                        <a:rPr lang="en-US" sz="800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2017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8900979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cs-CZ" sz="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 </a:t>
                      </a:r>
                      <a:r>
                        <a:rPr lang="en-US" sz="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0123545"/>
                  </a:ext>
                </a:extLst>
              </a:tr>
              <a:tr h="1501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err="1">
                          <a:effectLst/>
                        </a:rPr>
                        <a:t>Bilance</a:t>
                      </a:r>
                      <a:r>
                        <a:rPr lang="en-US" sz="800" b="1" u="none" strike="noStrike" dirty="0">
                          <a:effectLst/>
                        </a:rPr>
                        <a:t> 2017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8440771"/>
                  </a:ext>
                </a:extLst>
              </a:tr>
            </a:tbl>
          </a:graphicData>
        </a:graphic>
      </p:graphicFrame>
      <p:graphicFrame>
        <p:nvGraphicFramePr>
          <p:cNvPr id="15" name="Chart 6"/>
          <p:cNvGraphicFramePr/>
          <p:nvPr>
            <p:extLst/>
          </p:nvPr>
        </p:nvGraphicFramePr>
        <p:xfrm>
          <a:off x="-4993" y="1079292"/>
          <a:ext cx="3527682" cy="4081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7"/>
          <p:cNvGraphicFramePr/>
          <p:nvPr>
            <p:extLst/>
          </p:nvPr>
        </p:nvGraphicFramePr>
        <p:xfrm>
          <a:off x="4681057" y="1073253"/>
          <a:ext cx="4401913" cy="378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5"/>
          <p:cNvSpPr/>
          <p:nvPr/>
        </p:nvSpPr>
        <p:spPr>
          <a:xfrm>
            <a:off x="8313" y="6002058"/>
            <a:ext cx="8384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l-PL" alt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Analýza je provedena na úrovni jednotlivých adres </a:t>
            </a:r>
            <a:r>
              <a:rPr kumimoji="0" lang="pl-PL" altLang="cs-CZ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zdravotnických zařízení (</a:t>
            </a:r>
            <a:r>
              <a:rPr kumimoji="0" lang="pl-PL" alt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každé IČO poskytovatele může mít více adres) - ICO+PCZ+PCDP. </a:t>
            </a:r>
            <a:endParaRPr kumimoji="0" lang="cs-CZ" sz="1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-18774" y="3782163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Dle velikosti sídla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-16003" y="1166429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Dle kraje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6" name="Tabulka 25"/>
          <p:cNvGraphicFramePr>
            <a:graphicFrameLocks noGrp="1"/>
          </p:cNvGraphicFramePr>
          <p:nvPr>
            <p:extLst/>
          </p:nvPr>
        </p:nvGraphicFramePr>
        <p:xfrm>
          <a:off x="6635198" y="2944135"/>
          <a:ext cx="805832" cy="972000"/>
        </p:xfrm>
        <a:graphic>
          <a:graphicData uri="http://schemas.openxmlformats.org/drawingml/2006/table">
            <a:tbl>
              <a:tblPr/>
              <a:tblGrid>
                <a:gridCol w="805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Roční bilance</a:t>
                      </a:r>
                      <a:endParaRPr lang="cs-CZ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endParaRPr lang="cs-CZ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-48 (-1,7 %)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-54 (-2,0 %)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4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-88 (-3,3 %)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7" name="Obdélník 26"/>
          <p:cNvSpPr/>
          <p:nvPr/>
        </p:nvSpPr>
        <p:spPr>
          <a:xfrm>
            <a:off x="1612669" y="5363184"/>
            <a:ext cx="507076" cy="483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8" name="Table 11"/>
          <p:cNvGraphicFramePr>
            <a:graphicFrameLocks noGrp="1"/>
          </p:cNvGraphicFramePr>
          <p:nvPr>
            <p:extLst/>
          </p:nvPr>
        </p:nvGraphicFramePr>
        <p:xfrm>
          <a:off x="817273" y="5402444"/>
          <a:ext cx="2293501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988">
                  <a:extLst>
                    <a:ext uri="{9D8B030D-6E8A-4147-A177-3AD203B41FA5}">
                      <a16:colId xmlns:a16="http://schemas.microsoft.com/office/drawing/2014/main" xmlns="" val="3853287201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3872390175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2814374472"/>
                    </a:ext>
                  </a:extLst>
                </a:gridCol>
                <a:gridCol w="502171">
                  <a:extLst>
                    <a:ext uri="{9D8B030D-6E8A-4147-A177-3AD203B41FA5}">
                      <a16:colId xmlns:a16="http://schemas.microsoft.com/office/drawing/2014/main" xmlns="" val="33607797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0807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 smtClean="0">
                          <a:effectLst/>
                        </a:rPr>
                        <a:t>Celá ČR 2017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cs-CZ" sz="11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88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73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161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6082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1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779" y="-27384"/>
            <a:ext cx="8784976" cy="827358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Ukázky výstupů NR-ZP: </a:t>
            </a:r>
            <a:br>
              <a:rPr lang="cs-CZ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 lékařů dle oborů – aktuální dostupná data</a:t>
            </a:r>
            <a:endParaRPr lang="cs-CZ" sz="2400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339752" y="663916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Zdroj: Nově budovaný Národní registr zdravotnických pracovníků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/>
          </p:nvPr>
        </p:nvGraphicFramePr>
        <p:xfrm>
          <a:off x="4202045" y="971550"/>
          <a:ext cx="4491038" cy="556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Graf" r:id="rId3" imgW="4476750" imgH="5552963" progId="MSGraph.Chart.8">
                  <p:embed followColorScheme="full"/>
                </p:oleObj>
              </mc:Choice>
              <mc:Fallback>
                <p:oleObj name="Graf" r:id="rId3" imgW="4476750" imgH="5552963" progId="MSGraph.Chart.8">
                  <p:embed followColorScheme="full"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2045" y="971550"/>
                        <a:ext cx="4491038" cy="556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7"/>
          <p:cNvSpPr txBox="1"/>
          <p:nvPr/>
        </p:nvSpPr>
        <p:spPr>
          <a:xfrm>
            <a:off x="8172400" y="789476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Věk (roky)</a:t>
            </a:r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/>
          </p:nvPr>
        </p:nvGraphicFramePr>
        <p:xfrm>
          <a:off x="72779" y="1317619"/>
          <a:ext cx="4225317" cy="5135716"/>
        </p:xfrm>
        <a:graphic>
          <a:graphicData uri="http://schemas.openxmlformats.org/drawingml/2006/table">
            <a:tbl>
              <a:tblPr/>
              <a:tblGrid>
                <a:gridCol w="4225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neurologie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kardiologie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anesteziologie a intenzívní medicína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ostatní obory vnitřního lékařství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gynekologie a porodnictví, neonatologie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Dětský lékař specialista - v nemocnici AP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traumatologie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chirurgické obory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radiologie a zobrazovací metody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klinická a radiační onkologie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AP - ostatní jiné obory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Psychiatr, dětský psychiatr 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sng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celkem</a:t>
                      </a:r>
                      <a:endParaRPr lang="cs-CZ" sz="1000" b="1" i="0" u="sng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 záchranné služby (urgentní medicína) 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Lékaři v nemocnici následné péče nebo v jiném lůžkovém zařízení 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jiný ambulantní lékař - specialista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všeobecný praktický lékař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ambulantní lékař - obory vnitřního lékařství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ambulantní gynekolog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Dětský lékař specialista - v jiném lůžkovém zařízení nebo v ambulanci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ambulantní lékař - chirurgické obory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Ambulantní lékaři - praktický lékař pro děti a </a:t>
                      </a:r>
                      <a:r>
                        <a:rPr lang="cs-CZ" sz="1000" b="1" u="none" strike="noStrike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dorost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232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cs-CZ" sz="1000" b="1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lékaři </a:t>
                      </a:r>
                      <a:endParaRPr lang="cs-CZ" sz="10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65" marR="3665" marT="366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14" name="Obdélník 13"/>
          <p:cNvSpPr/>
          <p:nvPr/>
        </p:nvSpPr>
        <p:spPr>
          <a:xfrm>
            <a:off x="714936" y="1052736"/>
            <a:ext cx="3713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průměrný věk            střední věk (medián věku)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611560" y="1129474"/>
            <a:ext cx="144000" cy="1440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2123744" y="1129474"/>
            <a:ext cx="144000" cy="14400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9422" y="181381"/>
            <a:ext cx="8994577" cy="648072"/>
          </a:xfrm>
        </p:spPr>
        <p:txBody>
          <a:bodyPr/>
          <a:lstStyle/>
          <a:p>
            <a:r>
              <a:rPr lang="cs-CZ" sz="2200" dirty="0" smtClean="0">
                <a:solidFill>
                  <a:srgbClr val="0000FF"/>
                </a:solidFill>
              </a:rPr>
              <a:t>Ukázka komplexního hodnocení dostupnosti péče: </a:t>
            </a:r>
            <a:br>
              <a:rPr lang="cs-CZ" sz="2200" dirty="0" smtClean="0">
                <a:solidFill>
                  <a:srgbClr val="0000FF"/>
                </a:solidFill>
              </a:rPr>
            </a:br>
            <a:r>
              <a:rPr lang="cs-CZ" sz="2200" dirty="0" smtClean="0">
                <a:solidFill>
                  <a:srgbClr val="0000FF"/>
                </a:solidFill>
              </a:rPr>
              <a:t>samostatné ordinace </a:t>
            </a:r>
            <a:r>
              <a:rPr lang="cs-CZ" sz="2200" dirty="0">
                <a:solidFill>
                  <a:srgbClr val="0000FF"/>
                </a:solidFill>
              </a:rPr>
              <a:t>PL – stomatologa dle </a:t>
            </a:r>
            <a:r>
              <a:rPr lang="cs-CZ" sz="2200" dirty="0" smtClean="0">
                <a:solidFill>
                  <a:srgbClr val="0000FF"/>
                </a:solidFill>
              </a:rPr>
              <a:t>okresů</a:t>
            </a:r>
            <a:br>
              <a:rPr lang="cs-CZ" sz="2200" dirty="0" smtClean="0">
                <a:solidFill>
                  <a:srgbClr val="0000FF"/>
                </a:solidFill>
              </a:rPr>
            </a:br>
            <a:endParaRPr lang="cs-CZ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5363"/>
              </p:ext>
            </p:extLst>
          </p:nvPr>
        </p:nvGraphicFramePr>
        <p:xfrm>
          <a:off x="181164" y="3177429"/>
          <a:ext cx="8500401" cy="30146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566">
                  <a:extLst>
                    <a:ext uri="{9D8B030D-6E8A-4147-A177-3AD203B41FA5}">
                      <a16:colId xmlns:a16="http://schemas.microsoft.com/office/drawing/2014/main" xmlns="" val="2301656807"/>
                    </a:ext>
                  </a:extLst>
                </a:gridCol>
                <a:gridCol w="1370367">
                  <a:extLst>
                    <a:ext uri="{9D8B030D-6E8A-4147-A177-3AD203B41FA5}">
                      <a16:colId xmlns:a16="http://schemas.microsoft.com/office/drawing/2014/main" xmlns="" val="4148379434"/>
                    </a:ext>
                  </a:extLst>
                </a:gridCol>
                <a:gridCol w="1370367">
                  <a:extLst>
                    <a:ext uri="{9D8B030D-6E8A-4147-A177-3AD203B41FA5}">
                      <a16:colId xmlns:a16="http://schemas.microsoft.com/office/drawing/2014/main" xmlns="" val="650521918"/>
                    </a:ext>
                  </a:extLst>
                </a:gridCol>
                <a:gridCol w="1370367">
                  <a:extLst>
                    <a:ext uri="{9D8B030D-6E8A-4147-A177-3AD203B41FA5}">
                      <a16:colId xmlns:a16="http://schemas.microsoft.com/office/drawing/2014/main" xmlns="" val="3122383017"/>
                    </a:ext>
                  </a:extLst>
                </a:gridCol>
                <a:gridCol w="1370367">
                  <a:extLst>
                    <a:ext uri="{9D8B030D-6E8A-4147-A177-3AD203B41FA5}">
                      <a16:colId xmlns:a16="http://schemas.microsoft.com/office/drawing/2014/main" xmlns="" val="1606423422"/>
                    </a:ext>
                  </a:extLst>
                </a:gridCol>
                <a:gridCol w="1370367">
                  <a:extLst>
                    <a:ext uri="{9D8B030D-6E8A-4147-A177-3AD203B41FA5}">
                      <a16:colId xmlns:a16="http://schemas.microsoft.com/office/drawing/2014/main" xmlns="" val="4113181423"/>
                    </a:ext>
                  </a:extLst>
                </a:gridCol>
              </a:tblGrid>
              <a:tr h="368621"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Okres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% obcí se zubní praxí &gt; 8 km 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% obyvatel se zubní praxí </a:t>
                      </a:r>
                      <a:endParaRPr lang="cs-CZ" sz="16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cs-CZ" sz="1600" b="1" u="none" strike="noStrike" dirty="0" smtClean="0">
                          <a:effectLst/>
                        </a:rPr>
                        <a:t>&gt; </a:t>
                      </a:r>
                      <a:r>
                        <a:rPr lang="cs-CZ" sz="1600" b="1" u="none" strike="noStrike" dirty="0">
                          <a:effectLst/>
                        </a:rPr>
                        <a:t>8 km 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% zubních lékařů </a:t>
                      </a:r>
                      <a:endParaRPr lang="cs-CZ" sz="16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cs-CZ" sz="1600" b="1" u="none" strike="noStrike" dirty="0" smtClean="0">
                          <a:effectLst/>
                        </a:rPr>
                        <a:t>nad </a:t>
                      </a:r>
                      <a:r>
                        <a:rPr lang="cs-CZ" sz="1600" b="1" u="none" strike="noStrike" dirty="0">
                          <a:effectLst/>
                        </a:rPr>
                        <a:t>65 let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Bilance počtu ambulancí (2017)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Rizikové skóre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6308491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 smtClean="0">
                          <a:effectLst/>
                        </a:rPr>
                        <a:t>XXXXX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28.4 %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9.2 %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36.6 %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-5,1 %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93.8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72129498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 smtClean="0">
                          <a:effectLst/>
                        </a:rPr>
                        <a:t>XXXXX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23.1 %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38.1 %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-7,0 %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91.1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4526873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 smtClean="0">
                          <a:effectLst/>
                        </a:rPr>
                        <a:t>XXXXX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13.3 %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5.2 %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25.0 %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-11,1 %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78.9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76673461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 smtClean="0">
                          <a:effectLst/>
                        </a:rPr>
                        <a:t>XXXXX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25.0 %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3.7 %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25.6 %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-6,7 %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78.9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5219764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11.2 %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5.1 %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29.1 %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-5,6 %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77.6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0128985"/>
                  </a:ext>
                </a:extLst>
              </a:tr>
              <a:tr h="149934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13.6 %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5.9 %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27.8 %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-2,4 %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74.0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7176456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12.4 %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5.9 %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30.4 %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-1,6 %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73.7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72417835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17.0 %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18.2 %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-8,0 %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71.5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35106118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14.5 %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4.3 %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24.6 %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-3,3 %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70.4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019048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9.0 %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4.8 %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31.3 %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-1,6 %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69.2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4186867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11.4 %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5.7 %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21.4 %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-7,9 %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69.1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73400722"/>
                  </a:ext>
                </a:extLst>
              </a:tr>
              <a:tr h="12503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XXXXX</a:t>
                      </a:r>
                      <a:endParaRPr kumimoji="0" lang="cs-CZ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40.0 %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16.7 %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22.6 %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0,0 %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68.4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1" marR="6811" marT="6811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10723959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94" y="803575"/>
            <a:ext cx="3778370" cy="210014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846" y="682099"/>
            <a:ext cx="3682206" cy="2043712"/>
          </a:xfrm>
          <a:prstGeom prst="rect">
            <a:avLst/>
          </a:prstGeom>
        </p:spPr>
      </p:pic>
      <p:sp>
        <p:nvSpPr>
          <p:cNvPr id="21" name="Šipka dolů 20"/>
          <p:cNvSpPr/>
          <p:nvPr/>
        </p:nvSpPr>
        <p:spPr>
          <a:xfrm>
            <a:off x="6383547" y="2786329"/>
            <a:ext cx="1009291" cy="3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Šipka dolů 22"/>
          <p:cNvSpPr/>
          <p:nvPr/>
        </p:nvSpPr>
        <p:spPr>
          <a:xfrm>
            <a:off x="2153728" y="2786329"/>
            <a:ext cx="1009291" cy="336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008" y="2920568"/>
            <a:ext cx="7772400" cy="2121408"/>
          </a:xfrm>
        </p:spPr>
        <p:txBody>
          <a:bodyPr/>
          <a:lstStyle/>
          <a:p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IV. </a:t>
            </a:r>
            <a:br>
              <a:rPr lang="cs-CZ" i="1" dirty="0" smtClean="0"/>
            </a:br>
            <a:r>
              <a:rPr lang="cs-CZ" i="1" dirty="0"/>
              <a:t>Ukazatele zdravotního </a:t>
            </a:r>
            <a:r>
              <a:rPr lang="cs-CZ" i="1" dirty="0" smtClean="0"/>
              <a:t>stavu: </a:t>
            </a:r>
            <a:r>
              <a:rPr lang="cs-CZ" i="1" dirty="0"/>
              <a:t>regionální </a:t>
            </a:r>
            <a:r>
              <a:rPr lang="cs-CZ" i="1" dirty="0" smtClean="0"/>
              <a:t>zpravodajství NZIS </a:t>
            </a:r>
            <a:endParaRPr lang="cs-CZ" sz="3600" dirty="0"/>
          </a:p>
        </p:txBody>
      </p:sp>
      <p:sp>
        <p:nvSpPr>
          <p:cNvPr id="4" name="Obdélník 3"/>
          <p:cNvSpPr/>
          <p:nvPr/>
        </p:nvSpPr>
        <p:spPr>
          <a:xfrm>
            <a:off x="2316209" y="2093495"/>
            <a:ext cx="4068549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http://reporting.uzis.cz/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Regionální zpravodajství NZIS</a:t>
            </a:r>
          </a:p>
        </p:txBody>
      </p:sp>
      <p:pic>
        <p:nvPicPr>
          <p:cNvPr id="5" name="Obrázek 4" descr="Regionální zpravodajství NZIS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6399"/>
            <a:ext cx="9144000" cy="505809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8767" y="2760276"/>
            <a:ext cx="3128554" cy="186965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6261615"/>
            <a:ext cx="9144000" cy="596385"/>
          </a:xfrm>
          <a:prstGeom prst="rect">
            <a:avLst/>
          </a:prstGeom>
          <a:solidFill>
            <a:srgbClr val="394A7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http://reporting.uzis.cz/</a:t>
            </a:r>
          </a:p>
        </p:txBody>
      </p:sp>
    </p:spTree>
    <p:extLst>
      <p:ext uri="{BB962C8B-B14F-4D97-AF65-F5344CB8AC3E}">
        <p14:creationId xmlns:p14="http://schemas.microsoft.com/office/powerpoint/2010/main" val="105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9256" y="260648"/>
            <a:ext cx="8208912" cy="648072"/>
          </a:xfrm>
        </p:spPr>
        <p:txBody>
          <a:bodyPr/>
          <a:lstStyle/>
          <a:p>
            <a:r>
              <a:rPr lang="cs-CZ" u="sng" dirty="0" smtClean="0"/>
              <a:t>On-line</a:t>
            </a:r>
            <a:r>
              <a:rPr lang="cs-CZ" dirty="0" smtClean="0"/>
              <a:t> dostupné ukazatele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0054" y="1307592"/>
            <a:ext cx="3436105" cy="321208"/>
          </a:xfrm>
          <a:prstGeom prst="rect">
            <a:avLst/>
          </a:prstGeom>
          <a:solidFill>
            <a:schemeClr val="tx2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b="1" dirty="0">
                <a:solidFill>
                  <a:prstClr val="white"/>
                </a:solidFill>
              </a:rPr>
              <a:t>Demografické </a:t>
            </a:r>
            <a:r>
              <a:rPr lang="cs-CZ" b="1" dirty="0" smtClean="0">
                <a:solidFill>
                  <a:prstClr val="white"/>
                </a:solidFill>
              </a:rPr>
              <a:t>ukazatele</a:t>
            </a:r>
            <a:endParaRPr lang="cs-CZ" b="1" dirty="0">
              <a:solidFill>
                <a:prstClr val="white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30054" y="174192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Ukazatele zdravotního stavu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0054" y="2148832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Ekonomické ukazatele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30054" y="253744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Infrastruktura zdravotní péče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30054" y="2944352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Lékaři a zdravotničtí pracovníci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30054" y="3342112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Morbidita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30054" y="373072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Mortalita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30054" y="412848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Hospitalizace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30054" y="452624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Preventivní programy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30054" y="4924008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Indikátory zdravotní péče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30054" y="5294336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Mobilita a migrace pacientů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30054" y="5692096"/>
            <a:ext cx="3436105" cy="321208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44000" bIns="144000" rtlCol="0" anchor="ctr" anchorCtr="0">
            <a:noAutofit/>
          </a:bodyPr>
          <a:lstStyle/>
          <a:p>
            <a:r>
              <a:rPr lang="cs-CZ" dirty="0">
                <a:solidFill>
                  <a:srgbClr val="2D6097"/>
                </a:solidFill>
              </a:rPr>
              <a:t>Dostupnost péče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809335" y="1312192"/>
            <a:ext cx="2016224" cy="212423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108000" tIns="108000" rIns="144000" bIns="14400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900" b="1" dirty="0" smtClean="0">
                <a:solidFill>
                  <a:srgbClr val="2D6097"/>
                </a:solidFill>
              </a:rPr>
              <a:t>1</a:t>
            </a:r>
            <a:r>
              <a:rPr lang="cs-CZ" sz="900" b="1" dirty="0">
                <a:solidFill>
                  <a:srgbClr val="2D6097"/>
                </a:solidFill>
              </a:rPr>
              <a:t>. 1. Obyvatelstvo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2. Pohyb obyvatelstva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3. Populační projekce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4. Potraty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5. Živě narození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6. Zemřelí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7. Socioekonomické ukazatele</a:t>
            </a:r>
          </a:p>
          <a:p>
            <a:pPr>
              <a:lnSpc>
                <a:spcPct val="150000"/>
              </a:lnSpc>
            </a:pPr>
            <a:r>
              <a:rPr lang="cs-CZ" sz="900" dirty="0" smtClean="0">
                <a:solidFill>
                  <a:srgbClr val="2D6097"/>
                </a:solidFill>
              </a:rPr>
              <a:t>1</a:t>
            </a:r>
            <a:r>
              <a:rPr lang="cs-CZ" sz="900" dirty="0">
                <a:solidFill>
                  <a:srgbClr val="2D6097"/>
                </a:solidFill>
              </a:rPr>
              <a:t>. 8. Životní prostředí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135624" y="1312192"/>
            <a:ext cx="2855999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108000" tIns="108000" rIns="144000" bIns="14400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cs-CZ" sz="900" b="1" dirty="0">
                <a:solidFill>
                  <a:srgbClr val="2D6097"/>
                </a:solidFill>
              </a:rPr>
              <a:t>1. 1. 1 Věková struktura  obyvatelstva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2D6097"/>
                </a:solidFill>
              </a:rPr>
              <a:t>1. 1. 2 Věková struktura  obyvatelstva v okresech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2D6097"/>
                </a:solidFill>
              </a:rPr>
              <a:t>1. 2. 3 Střední délka života při narození (</a:t>
            </a:r>
            <a:r>
              <a:rPr lang="cs-CZ" sz="900" dirty="0" err="1">
                <a:solidFill>
                  <a:srgbClr val="2D6097"/>
                </a:solidFill>
              </a:rPr>
              <a:t>Life</a:t>
            </a:r>
            <a:r>
              <a:rPr lang="cs-CZ" sz="900" dirty="0">
                <a:solidFill>
                  <a:srgbClr val="2D6097"/>
                </a:solidFill>
              </a:rPr>
              <a:t> </a:t>
            </a:r>
            <a:r>
              <a:rPr lang="cs-CZ" sz="900" dirty="0" err="1">
                <a:solidFill>
                  <a:srgbClr val="2D6097"/>
                </a:solidFill>
              </a:rPr>
              <a:t>expectancy</a:t>
            </a:r>
            <a:r>
              <a:rPr lang="cs-CZ" sz="900" dirty="0">
                <a:solidFill>
                  <a:srgbClr val="2D6097"/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2D6097"/>
                </a:solidFill>
              </a:rPr>
              <a:t>1. 2. 4 Délka života ve zdraví (</a:t>
            </a:r>
            <a:r>
              <a:rPr lang="cs-CZ" sz="900" dirty="0" err="1">
                <a:solidFill>
                  <a:srgbClr val="2D6097"/>
                </a:solidFill>
              </a:rPr>
              <a:t>Health</a:t>
            </a:r>
            <a:r>
              <a:rPr lang="cs-CZ" sz="900" dirty="0">
                <a:solidFill>
                  <a:srgbClr val="2D6097"/>
                </a:solidFill>
              </a:rPr>
              <a:t> </a:t>
            </a:r>
            <a:r>
              <a:rPr lang="cs-CZ" sz="900" dirty="0" err="1">
                <a:solidFill>
                  <a:srgbClr val="2D6097"/>
                </a:solidFill>
              </a:rPr>
              <a:t>expectancy</a:t>
            </a:r>
            <a:r>
              <a:rPr lang="cs-CZ" sz="900" dirty="0">
                <a:solidFill>
                  <a:srgbClr val="2D6097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2D6097"/>
                </a:solidFill>
              </a:rPr>
              <a:t>1. 2. 5 Index závislosti</a:t>
            </a:r>
          </a:p>
          <a:p>
            <a:pPr>
              <a:lnSpc>
                <a:spcPct val="150000"/>
              </a:lnSpc>
            </a:pPr>
            <a:r>
              <a:rPr lang="cs-CZ" sz="900" dirty="0">
                <a:solidFill>
                  <a:srgbClr val="2D6097"/>
                </a:solidFill>
              </a:rPr>
              <a:t>1. 2. 6 Podíl osob ve věku 80+</a:t>
            </a:r>
          </a:p>
        </p:txBody>
      </p:sp>
      <p:sp>
        <p:nvSpPr>
          <p:cNvPr id="22" name="Šipka doprava 21"/>
          <p:cNvSpPr/>
          <p:nvPr/>
        </p:nvSpPr>
        <p:spPr>
          <a:xfrm>
            <a:off x="3602735" y="1207008"/>
            <a:ext cx="283465" cy="51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5902451" y="1280160"/>
            <a:ext cx="283465" cy="516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4028183" y="4188476"/>
            <a:ext cx="4032000" cy="4796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Statistické výstupy</a:t>
            </a:r>
            <a:endParaRPr lang="cs-CZ" dirty="0"/>
          </a:p>
        </p:txBody>
      </p:sp>
      <p:sp>
        <p:nvSpPr>
          <p:cNvPr id="25" name="Obdélník 24"/>
          <p:cNvSpPr/>
          <p:nvPr/>
        </p:nvSpPr>
        <p:spPr>
          <a:xfrm>
            <a:off x="4959623" y="5452841"/>
            <a:ext cx="4032000" cy="4796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Analýzy a publikace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809335" y="912082"/>
            <a:ext cx="84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1)</a:t>
            </a:r>
            <a:endParaRPr lang="cs-CZ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019039" y="3757503"/>
            <a:ext cx="84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2)</a:t>
            </a:r>
            <a:endParaRPr lang="cs-CZ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4946158" y="5039858"/>
            <a:ext cx="84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3)</a:t>
            </a:r>
            <a:endParaRPr lang="cs-CZ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584448"/>
            <a:ext cx="7772400" cy="2121408"/>
          </a:xfrm>
        </p:spPr>
        <p:txBody>
          <a:bodyPr/>
          <a:lstStyle/>
          <a:p>
            <a:r>
              <a:rPr lang="cs-CZ" i="1" dirty="0" smtClean="0"/>
              <a:t>I. </a:t>
            </a:r>
            <a:br>
              <a:rPr lang="cs-CZ" i="1" dirty="0" smtClean="0"/>
            </a:br>
            <a:r>
              <a:rPr lang="cs-CZ" i="1" dirty="0" smtClean="0"/>
              <a:t>NZIS v roce 2018: </a:t>
            </a:r>
            <a:br>
              <a:rPr lang="cs-CZ" i="1" dirty="0" smtClean="0"/>
            </a:br>
            <a:r>
              <a:rPr lang="cs-CZ" sz="3600" i="1" dirty="0" smtClean="0"/>
              <a:t>stav -&gt; možnosti -&gt; další rozvoj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4903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9" name="Obrázek 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17023" r="11967" b="70158"/>
          <a:stretch/>
        </p:blipFill>
        <p:spPr>
          <a:xfrm>
            <a:off x="3569" y="0"/>
            <a:ext cx="9140431" cy="824459"/>
          </a:xfrm>
          <a:prstGeom prst="rect">
            <a:avLst/>
          </a:prstGeom>
        </p:spPr>
      </p:pic>
      <p:pic>
        <p:nvPicPr>
          <p:cNvPr id="19" name="Obrázek 1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 t="29804" r="35474" b="63582"/>
          <a:stretch/>
        </p:blipFill>
        <p:spPr>
          <a:xfrm>
            <a:off x="0" y="799476"/>
            <a:ext cx="9144000" cy="425398"/>
          </a:xfrm>
          <a:prstGeom prst="rect">
            <a:avLst/>
          </a:prstGeom>
        </p:spPr>
      </p:pic>
      <p:pic>
        <p:nvPicPr>
          <p:cNvPr id="22" name="Obrázek 21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30037" r="52787" b="65068"/>
          <a:stretch/>
        </p:blipFill>
        <p:spPr>
          <a:xfrm>
            <a:off x="404734" y="824462"/>
            <a:ext cx="3912433" cy="314790"/>
          </a:xfrm>
          <a:prstGeom prst="rect">
            <a:avLst/>
          </a:prstGeom>
        </p:spPr>
      </p:pic>
      <p:pic>
        <p:nvPicPr>
          <p:cNvPr id="23" name="Obrázek 22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9" t="30464" r="15879" b="65107"/>
          <a:stretch/>
        </p:blipFill>
        <p:spPr>
          <a:xfrm>
            <a:off x="6408738" y="839449"/>
            <a:ext cx="2263515" cy="284813"/>
          </a:xfrm>
          <a:prstGeom prst="rect">
            <a:avLst/>
          </a:prstGeom>
        </p:spPr>
      </p:pic>
      <p:pic>
        <p:nvPicPr>
          <p:cNvPr id="24" name="Obrázek 23" descr="2.2.3 Vybrané infekční nemoci podle bydliště - Regionální zpravodajství NZIS - Mozilla Firefox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30359" r="70585" b="64957"/>
          <a:stretch/>
        </p:blipFill>
        <p:spPr>
          <a:xfrm>
            <a:off x="929390" y="839449"/>
            <a:ext cx="1289154" cy="299803"/>
          </a:xfrm>
          <a:prstGeom prst="rect">
            <a:avLst/>
          </a:prstGeom>
        </p:spPr>
      </p:pic>
      <p:pic>
        <p:nvPicPr>
          <p:cNvPr id="25" name="Obrázek 24" descr="2.2.3 Vybrané infekční nemoci podle bydliště - Regionální zpravodajství NZIS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36554" r="13279" b="28291"/>
          <a:stretch/>
        </p:blipFill>
        <p:spPr>
          <a:xfrm>
            <a:off x="314791" y="1214203"/>
            <a:ext cx="8531711" cy="2203554"/>
          </a:xfrm>
          <a:prstGeom prst="rect">
            <a:avLst/>
          </a:prstGeom>
        </p:spPr>
      </p:pic>
      <p:pic>
        <p:nvPicPr>
          <p:cNvPr id="26" name="Obrázek 25" descr="2.2.3 Vybrané infekční nemoci podle bydliště - Regionální zpravodajství NZIS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71108" r="14262" b="18677"/>
          <a:stretch/>
        </p:blipFill>
        <p:spPr>
          <a:xfrm>
            <a:off x="344773" y="3387775"/>
            <a:ext cx="8388000" cy="640883"/>
          </a:xfrm>
          <a:prstGeom prst="rect">
            <a:avLst/>
          </a:prstGeom>
        </p:spPr>
      </p:pic>
      <p:pic>
        <p:nvPicPr>
          <p:cNvPr id="27" name="Obrázek 26" descr="2.2.3 Vybrané infekční nemoci podle bydliště - Regionální zpravodajství NZIS - Mozilla Firefox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53380" r="11639" b="13771"/>
          <a:stretch/>
        </p:blipFill>
        <p:spPr>
          <a:xfrm>
            <a:off x="269823" y="3942414"/>
            <a:ext cx="8568000" cy="19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9" name="Obrázek 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17023" r="11967" b="70158"/>
          <a:stretch/>
        </p:blipFill>
        <p:spPr>
          <a:xfrm>
            <a:off x="3569" y="0"/>
            <a:ext cx="9140431" cy="824459"/>
          </a:xfrm>
          <a:prstGeom prst="rect">
            <a:avLst/>
          </a:prstGeom>
        </p:spPr>
      </p:pic>
      <p:pic>
        <p:nvPicPr>
          <p:cNvPr id="19" name="Obrázek 1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 t="29804" r="35474" b="63582"/>
          <a:stretch/>
        </p:blipFill>
        <p:spPr>
          <a:xfrm>
            <a:off x="0" y="799476"/>
            <a:ext cx="9144000" cy="425398"/>
          </a:xfrm>
          <a:prstGeom prst="rect">
            <a:avLst/>
          </a:prstGeom>
        </p:spPr>
      </p:pic>
      <p:pic>
        <p:nvPicPr>
          <p:cNvPr id="22" name="Obrázek 21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30037" r="52787" b="65068"/>
          <a:stretch/>
        </p:blipFill>
        <p:spPr>
          <a:xfrm>
            <a:off x="404734" y="824462"/>
            <a:ext cx="3912433" cy="314790"/>
          </a:xfrm>
          <a:prstGeom prst="rect">
            <a:avLst/>
          </a:prstGeom>
        </p:spPr>
      </p:pic>
      <p:pic>
        <p:nvPicPr>
          <p:cNvPr id="23" name="Obrázek 22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9" t="30464" r="15879" b="65107"/>
          <a:stretch/>
        </p:blipFill>
        <p:spPr>
          <a:xfrm>
            <a:off x="6408738" y="839449"/>
            <a:ext cx="2263515" cy="284813"/>
          </a:xfrm>
          <a:prstGeom prst="rect">
            <a:avLst/>
          </a:prstGeom>
        </p:spPr>
      </p:pic>
      <p:pic>
        <p:nvPicPr>
          <p:cNvPr id="24" name="Obrázek 23" descr="2.2.3 Vybrané infekční nemoci podle bydliště - Regionální zpravodajství NZIS - Mozilla Firefox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30359" r="70585" b="64957"/>
          <a:stretch/>
        </p:blipFill>
        <p:spPr>
          <a:xfrm>
            <a:off x="929390" y="839449"/>
            <a:ext cx="1289154" cy="299803"/>
          </a:xfrm>
          <a:prstGeom prst="rect">
            <a:avLst/>
          </a:prstGeom>
        </p:spPr>
      </p:pic>
      <p:pic>
        <p:nvPicPr>
          <p:cNvPr id="10" name="Obrázek 9" descr="6.1.6 Incidence – zhoubné novotvary jícnu (C15) - Regionální zpravodajství NZIS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31446" r="26884" b="18141"/>
          <a:stretch/>
        </p:blipFill>
        <p:spPr>
          <a:xfrm>
            <a:off x="488248" y="2803142"/>
            <a:ext cx="6732000" cy="3102983"/>
          </a:xfrm>
          <a:prstGeom prst="rect">
            <a:avLst/>
          </a:prstGeom>
        </p:spPr>
      </p:pic>
      <p:pic>
        <p:nvPicPr>
          <p:cNvPr id="5" name="Obrázek 4" descr="6.1.6 Incidence – zhoubné novotvary jícnu (C15) - Regionální zpravodajství NZIS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37756" r="14754" b="38553"/>
          <a:stretch/>
        </p:blipFill>
        <p:spPr>
          <a:xfrm>
            <a:off x="464694" y="1304145"/>
            <a:ext cx="8244000" cy="1484025"/>
          </a:xfrm>
          <a:prstGeom prst="rect">
            <a:avLst/>
          </a:prstGeom>
        </p:spPr>
      </p:pic>
      <p:pic>
        <p:nvPicPr>
          <p:cNvPr id="11" name="Obrázek 10" descr="6.1.6 Incidence – zhoubné novotvary jícnu (C15) - Regionální zpravodajství NZIS - Mozilla Firefox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2" t="31145" r="14591" b="13897"/>
          <a:stretch/>
        </p:blipFill>
        <p:spPr>
          <a:xfrm>
            <a:off x="7345179" y="2773180"/>
            <a:ext cx="1368000" cy="3207896"/>
          </a:xfrm>
          <a:prstGeom prst="rect">
            <a:avLst/>
          </a:prstGeom>
        </p:spPr>
      </p:pic>
      <p:pic>
        <p:nvPicPr>
          <p:cNvPr id="13" name="Obrázek 12" descr="6.1.6 Incidence – zhoubné novotvary jícnu (C15) - Regionální zpravodajství NZIS - Mozilla Firefox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 t="21439" r="26886" b="24053"/>
          <a:stretch/>
        </p:blipFill>
        <p:spPr>
          <a:xfrm>
            <a:off x="5320236" y="2887858"/>
            <a:ext cx="2088000" cy="31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1.5.1 Narození celkem podle pohlaví - Regionální zpravodajství NZIS - Jihomoravský kraj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720"/>
            <a:ext cx="7449230" cy="498861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Regionální zpravodajství NZIS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Interní školení zaměstnanců ÚZIS ČR nad dosavadními výstupy projektu Rozvoj NZIS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30. 3. 2016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smtClean="0"/>
              <a:t>Ukazatele populačního zdraví: nový informační systém pro kraje a města ČR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9" name="Obrázek 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17023" r="11967" b="70158"/>
          <a:stretch/>
        </p:blipFill>
        <p:spPr>
          <a:xfrm>
            <a:off x="3569" y="0"/>
            <a:ext cx="9140431" cy="824459"/>
          </a:xfrm>
          <a:prstGeom prst="rect">
            <a:avLst/>
          </a:prstGeom>
        </p:spPr>
      </p:pic>
      <p:pic>
        <p:nvPicPr>
          <p:cNvPr id="19" name="Obrázek 1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 t="29804" r="35474" b="63582"/>
          <a:stretch/>
        </p:blipFill>
        <p:spPr>
          <a:xfrm>
            <a:off x="0" y="799476"/>
            <a:ext cx="9144000" cy="425398"/>
          </a:xfrm>
          <a:prstGeom prst="rect">
            <a:avLst/>
          </a:prstGeom>
        </p:spPr>
      </p:pic>
      <p:pic>
        <p:nvPicPr>
          <p:cNvPr id="22" name="Obrázek 21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30037" r="52787" b="65068"/>
          <a:stretch/>
        </p:blipFill>
        <p:spPr>
          <a:xfrm>
            <a:off x="404734" y="824462"/>
            <a:ext cx="3912433" cy="314790"/>
          </a:xfrm>
          <a:prstGeom prst="rect">
            <a:avLst/>
          </a:prstGeom>
        </p:spPr>
      </p:pic>
      <p:pic>
        <p:nvPicPr>
          <p:cNvPr id="23" name="Obrázek 22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9" t="30464" r="15879" b="65107"/>
          <a:stretch/>
        </p:blipFill>
        <p:spPr>
          <a:xfrm>
            <a:off x="6408738" y="839449"/>
            <a:ext cx="2263515" cy="284813"/>
          </a:xfrm>
          <a:prstGeom prst="rect">
            <a:avLst/>
          </a:prstGeom>
        </p:spPr>
      </p:pic>
      <p:pic>
        <p:nvPicPr>
          <p:cNvPr id="5" name="Obrázek 4" descr="Analýzy a publikace - Regionální zpravodajství NZI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2" t="29930" r="59322" b="64678"/>
          <a:stretch/>
        </p:blipFill>
        <p:spPr>
          <a:xfrm>
            <a:off x="2247253" y="821410"/>
            <a:ext cx="1296000" cy="335753"/>
          </a:xfrm>
          <a:prstGeom prst="rect">
            <a:avLst/>
          </a:prstGeom>
        </p:spPr>
      </p:pic>
      <p:pic>
        <p:nvPicPr>
          <p:cNvPr id="6" name="Obrázek 5" descr="Hlášené případy pohlavních nemocí - Regionální zpravodajství NZIS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22978" r="14406" b="3479"/>
          <a:stretch/>
        </p:blipFill>
        <p:spPr>
          <a:xfrm>
            <a:off x="379254" y="1363850"/>
            <a:ext cx="8316000" cy="4567663"/>
          </a:xfrm>
          <a:prstGeom prst="rect">
            <a:avLst/>
          </a:prstGeom>
        </p:spPr>
      </p:pic>
      <p:pic>
        <p:nvPicPr>
          <p:cNvPr id="7" name="Obrázek 6" descr="Hlášené případy pohlavních nemocí - Regionální zpravodajství NZIS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17303" r="15255" b="12177"/>
          <a:stretch/>
        </p:blipFill>
        <p:spPr>
          <a:xfrm>
            <a:off x="503238" y="1621671"/>
            <a:ext cx="8208000" cy="44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17023" r="11967" b="70158"/>
          <a:stretch/>
        </p:blipFill>
        <p:spPr>
          <a:xfrm>
            <a:off x="3569" y="0"/>
            <a:ext cx="9140431" cy="824459"/>
          </a:xfrm>
          <a:prstGeom prst="rect">
            <a:avLst/>
          </a:prstGeom>
        </p:spPr>
      </p:pic>
      <p:pic>
        <p:nvPicPr>
          <p:cNvPr id="19" name="Obrázek 18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 t="29804" r="35474" b="63582"/>
          <a:stretch/>
        </p:blipFill>
        <p:spPr>
          <a:xfrm>
            <a:off x="0" y="799476"/>
            <a:ext cx="9144000" cy="425398"/>
          </a:xfrm>
          <a:prstGeom prst="rect">
            <a:avLst/>
          </a:prstGeom>
        </p:spPr>
      </p:pic>
      <p:pic>
        <p:nvPicPr>
          <p:cNvPr id="22" name="Obrázek 21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30037" r="52787" b="65068"/>
          <a:stretch/>
        </p:blipFill>
        <p:spPr>
          <a:xfrm>
            <a:off x="404734" y="824462"/>
            <a:ext cx="3912433" cy="314790"/>
          </a:xfrm>
          <a:prstGeom prst="rect">
            <a:avLst/>
          </a:prstGeom>
        </p:spPr>
      </p:pic>
      <p:pic>
        <p:nvPicPr>
          <p:cNvPr id="23" name="Obrázek 22" descr="Rejstřík použitých klíčových slov - Regionální zpravodajství NZI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9" t="30464" r="15879" b="65107"/>
          <a:stretch/>
        </p:blipFill>
        <p:spPr>
          <a:xfrm>
            <a:off x="6408738" y="839449"/>
            <a:ext cx="2263515" cy="284813"/>
          </a:xfrm>
          <a:prstGeom prst="rect">
            <a:avLst/>
          </a:prstGeom>
        </p:spPr>
      </p:pic>
      <p:pic>
        <p:nvPicPr>
          <p:cNvPr id="5" name="Obrázek 4" descr="Analýzy a publikace - Regionální zpravodajství NZIS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2" t="29930" r="59322" b="64678"/>
          <a:stretch/>
        </p:blipFill>
        <p:spPr>
          <a:xfrm>
            <a:off x="2247253" y="821410"/>
            <a:ext cx="1296000" cy="335753"/>
          </a:xfrm>
          <a:prstGeom prst="rect">
            <a:avLst/>
          </a:prstGeom>
        </p:spPr>
      </p:pic>
      <p:pic>
        <p:nvPicPr>
          <p:cNvPr id="2" name="Obrázek 1" descr="Celková mortalita - Regionální zpravodajství NZIS - Jihomoravský kraj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28673" r="19739" b="15077"/>
          <a:stretch/>
        </p:blipFill>
        <p:spPr>
          <a:xfrm>
            <a:off x="295143" y="1246808"/>
            <a:ext cx="7648209" cy="4571365"/>
          </a:xfrm>
          <a:prstGeom prst="rect">
            <a:avLst/>
          </a:prstGeom>
        </p:spPr>
      </p:pic>
      <p:pic>
        <p:nvPicPr>
          <p:cNvPr id="3" name="Obrázek 2" descr="Celková mortalita - Regionální zpravodajství NZIS - Jihomoravský kraj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t="14336" r="23652" b="25336"/>
          <a:stretch/>
        </p:blipFill>
        <p:spPr>
          <a:xfrm>
            <a:off x="404734" y="1224874"/>
            <a:ext cx="8031900" cy="55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008" y="2920568"/>
            <a:ext cx="7772400" cy="2121408"/>
          </a:xfrm>
        </p:spPr>
        <p:txBody>
          <a:bodyPr/>
          <a:lstStyle/>
          <a:p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V. </a:t>
            </a:r>
            <a:br>
              <a:rPr lang="cs-CZ" i="1" dirty="0" smtClean="0"/>
            </a:br>
            <a:r>
              <a:rPr lang="cs-CZ" i="1" dirty="0" smtClean="0"/>
              <a:t>Ukázka nových výstupů</a:t>
            </a:r>
            <a:br>
              <a:rPr lang="cs-CZ" i="1" dirty="0" smtClean="0"/>
            </a:br>
            <a:r>
              <a:rPr lang="cs-CZ" i="1" dirty="0" smtClean="0"/>
              <a:t>Hodnocení paliativní péče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88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Interní školení zaměstnanců ÚZIS ČR nad dosavadními výstupy projektu Rozvoj NZIS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datová základna paliativní péče</a:t>
            </a:r>
            <a:endParaRPr lang="cs-CZ" dirty="0"/>
          </a:p>
        </p:txBody>
      </p:sp>
      <p:pic>
        <p:nvPicPr>
          <p:cNvPr id="6" name="Obrázek 5" descr="Úvod - Národní datová základna paliativní péče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17442" r="14868"/>
          <a:stretch/>
        </p:blipFill>
        <p:spPr>
          <a:xfrm>
            <a:off x="358775" y="1024683"/>
            <a:ext cx="7740000" cy="487951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6261615"/>
            <a:ext cx="9144000" cy="596385"/>
          </a:xfrm>
          <a:prstGeom prst="rect">
            <a:avLst/>
          </a:prstGeom>
          <a:solidFill>
            <a:srgbClr val="394A7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http://www.paliativnidata.cz/</a:t>
            </a:r>
          </a:p>
        </p:txBody>
      </p:sp>
    </p:spTree>
    <p:extLst>
      <p:ext uri="{BB962C8B-B14F-4D97-AF65-F5344CB8AC3E}">
        <p14:creationId xmlns:p14="http://schemas.microsoft.com/office/powerpoint/2010/main" val="1122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Interní školení zaměstnanců ÚZIS ČR nad dosavadními výstupy projektu Rozvoj NZIS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datová základna </a:t>
            </a:r>
            <a:r>
              <a:rPr lang="cs-CZ" dirty="0"/>
              <a:t>paliativní péče</a:t>
            </a:r>
          </a:p>
        </p:txBody>
      </p:sp>
      <p:pic>
        <p:nvPicPr>
          <p:cNvPr id="4" name="Obrázek 3" descr="Národní datová základna paliativní péče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871267"/>
            <a:ext cx="7292992" cy="5197023"/>
          </a:xfrm>
          <a:prstGeom prst="rect">
            <a:avLst/>
          </a:prstGeom>
        </p:spPr>
      </p:pic>
      <p:pic>
        <p:nvPicPr>
          <p:cNvPr id="5" name="Obrázek 4" descr="Národní datová základna paliativní péče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887" y="1994317"/>
            <a:ext cx="7098114" cy="35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/>
          <a:srcRect l="14437" t="26480" r="63471" b="31520"/>
          <a:stretch/>
        </p:blipFill>
        <p:spPr>
          <a:xfrm>
            <a:off x="6660232" y="392370"/>
            <a:ext cx="2304256" cy="14050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1632" t="32633" r="20098" b="29567"/>
          <a:stretch>
            <a:fillRect/>
          </a:stretch>
        </p:blipFill>
        <p:spPr bwMode="auto">
          <a:xfrm>
            <a:off x="6588224" y="3501008"/>
            <a:ext cx="232025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58379" t="40426" r="12011" b="2701"/>
          <a:stretch>
            <a:fillRect/>
          </a:stretch>
        </p:blipFill>
        <p:spPr bwMode="auto">
          <a:xfrm>
            <a:off x="6588224" y="1988840"/>
            <a:ext cx="2268760" cy="130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nternet-6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4868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57350" t="22000" r="22490" b="38100"/>
          <a:stretch>
            <a:fillRect/>
          </a:stretch>
        </p:blipFill>
        <p:spPr bwMode="auto">
          <a:xfrm>
            <a:off x="6516216" y="5301208"/>
            <a:ext cx="2232248" cy="132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literature-6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5085184"/>
            <a:ext cx="609600" cy="609600"/>
          </a:xfrm>
          <a:prstGeom prst="rect">
            <a:avLst/>
          </a:prstGeom>
        </p:spPr>
      </p:pic>
      <p:pic>
        <p:nvPicPr>
          <p:cNvPr id="12" name="Obrázek 11" descr="map-marker-6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429000"/>
            <a:ext cx="609600" cy="609600"/>
          </a:xfrm>
          <a:prstGeom prst="rect">
            <a:avLst/>
          </a:prstGeom>
        </p:spPr>
      </p:pic>
      <p:pic>
        <p:nvPicPr>
          <p:cNvPr id="13" name="Obrázek 12" descr="analytics-6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1960" y="620688"/>
            <a:ext cx="609600" cy="609600"/>
          </a:xfrm>
          <a:prstGeom prst="rect">
            <a:avLst/>
          </a:prstGeom>
        </p:spPr>
      </p:pic>
      <p:pic>
        <p:nvPicPr>
          <p:cNvPr id="25" name="Obrázek 24" descr="combo-6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1960" y="1988840"/>
            <a:ext cx="609600" cy="609600"/>
          </a:xfrm>
          <a:prstGeom prst="rect">
            <a:avLst/>
          </a:prstGeom>
        </p:spPr>
      </p:pic>
      <p:sp>
        <p:nvSpPr>
          <p:cNvPr id="26" name="Zaoblený obdélník 25"/>
          <p:cNvSpPr/>
          <p:nvPr/>
        </p:nvSpPr>
        <p:spPr>
          <a:xfrm>
            <a:off x="4932040" y="2060848"/>
            <a:ext cx="230425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Analýzy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D2B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Zaoblený obdélník 28"/>
          <p:cNvSpPr/>
          <p:nvPr/>
        </p:nvSpPr>
        <p:spPr>
          <a:xfrm>
            <a:off x="4932040" y="5085184"/>
            <a:ext cx="230425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Publikace</a:t>
            </a:r>
          </a:p>
        </p:txBody>
      </p:sp>
      <p:sp>
        <p:nvSpPr>
          <p:cNvPr id="30" name="Zaoblený obdélník 29"/>
          <p:cNvSpPr/>
          <p:nvPr/>
        </p:nvSpPr>
        <p:spPr>
          <a:xfrm>
            <a:off x="4932040" y="620688"/>
            <a:ext cx="194421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Interaktivní datový prohlížeč</a:t>
            </a:r>
          </a:p>
        </p:txBody>
      </p:sp>
      <p:sp>
        <p:nvSpPr>
          <p:cNvPr id="31" name="Zaoblený obdélník 30"/>
          <p:cNvSpPr/>
          <p:nvPr/>
        </p:nvSpPr>
        <p:spPr>
          <a:xfrm>
            <a:off x="4932040" y="3501008"/>
            <a:ext cx="2736304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Regionální</a:t>
            </a:r>
            <a:b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B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přehledy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2D2B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Zaoblený obdélník 31"/>
          <p:cNvSpPr/>
          <p:nvPr/>
        </p:nvSpPr>
        <p:spPr>
          <a:xfrm>
            <a:off x="35496" y="620688"/>
            <a:ext cx="2952328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AC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AC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paliativnidata.cz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FFAC5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Přímá spojovací šipka 34"/>
          <p:cNvCxnSpPr/>
          <p:nvPr/>
        </p:nvCxnSpPr>
        <p:spPr>
          <a:xfrm>
            <a:off x="3563888" y="90872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>
            <a:off x="3563888" y="1196752"/>
            <a:ext cx="57606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>
            <a:off x="3419872" y="1268760"/>
            <a:ext cx="792088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šipka 40"/>
          <p:cNvCxnSpPr/>
          <p:nvPr/>
        </p:nvCxnSpPr>
        <p:spPr>
          <a:xfrm>
            <a:off x="3275856" y="1340768"/>
            <a:ext cx="864096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251520" y="2780928"/>
            <a:ext cx="2952327" cy="2893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Interaktivní portál Národní datové základny paliativní péče je dostupný na adrese: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AC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</a:t>
            </a:r>
            <a:r>
              <a:rPr kumimoji="0" lang="cs-CZ" sz="1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AC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paliativnidata.cz</a:t>
            </a:r>
            <a:endParaRPr kumimoji="0" lang="cs-CZ" sz="1400" b="1" i="0" u="sng" strike="noStrike" kern="1200" cap="none" spc="0" normalizeH="0" baseline="0" noProof="0" dirty="0" smtClean="0">
              <a:ln>
                <a:noFill/>
              </a:ln>
              <a:solidFill>
                <a:srgbClr val="FFAC5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sng" strike="noStrike" kern="1200" cap="none" spc="0" normalizeH="0" baseline="0" noProof="0" dirty="0" smtClean="0">
              <a:ln>
                <a:noFill/>
              </a:ln>
              <a:solidFill>
                <a:srgbClr val="FFAC5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Tento portál zpřístupňuje široké odborné i laické veřejnosti dostupná data o závěru života v ČR a prezentuje výsledky analýz nad těmito daty.</a:t>
            </a:r>
            <a:b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Smyslem těchto informací je racionalizovat plánování péče o osoby v závěru života.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ecision-64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548680"/>
            <a:ext cx="432048" cy="432048"/>
          </a:xfrm>
          <a:prstGeom prst="rect">
            <a:avLst/>
          </a:prstGeom>
        </p:spPr>
      </p:pic>
      <p:pic>
        <p:nvPicPr>
          <p:cNvPr id="5" name="Obrázek 4" descr="browser-64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010" y="1764875"/>
            <a:ext cx="350748" cy="350748"/>
          </a:xfrm>
          <a:prstGeom prst="rect">
            <a:avLst/>
          </a:prstGeom>
        </p:spPr>
      </p:pic>
      <p:pic>
        <p:nvPicPr>
          <p:cNvPr id="6" name="Obrázek 5" descr="filled-filter-64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3294" y="1764875"/>
            <a:ext cx="350748" cy="350748"/>
          </a:xfrm>
          <a:prstGeom prst="rect">
            <a:avLst/>
          </a:prstGeom>
        </p:spPr>
      </p:pic>
      <p:pic>
        <p:nvPicPr>
          <p:cNvPr id="7" name="Obrázek 6" descr="combo-64.pn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3006" y="1733517"/>
            <a:ext cx="350748" cy="35074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99592" y="548680"/>
            <a:ext cx="7006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Otázka: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Kde dochází k úmrtí na Alzheimerovu nemoc?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3057" y="1796233"/>
            <a:ext cx="171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analýzy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45342" y="179623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filtru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87062" y="17648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Výsledek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7432" t="24801" r="80444" b="21215"/>
          <a:stretch/>
        </p:blipFill>
        <p:spPr>
          <a:xfrm>
            <a:off x="455126" y="2506895"/>
            <a:ext cx="1704471" cy="243427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/>
          <a:srcRect l="19528" t="24460" r="64245" b="42954"/>
          <a:stretch/>
        </p:blipFill>
        <p:spPr>
          <a:xfrm>
            <a:off x="2222463" y="2475663"/>
            <a:ext cx="2977492" cy="191770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/>
          <a:srcRect l="8170" t="16401" r="57274" b="16063"/>
          <a:stretch/>
        </p:blipFill>
        <p:spPr>
          <a:xfrm>
            <a:off x="5580112" y="2496909"/>
            <a:ext cx="3554636" cy="222823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50851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nabídky analýz vybereme „Místo úmrtí – detailně“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779043" y="508518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Filtrujeme dle příčiny úmrtí. Pomocí výběru jednotlivých diagnóz zvolíme kód „G30 – Alzheimerova nemoc“.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940152" y="5085184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Výsledkem je detailní přehled o místě úmrtí celkem 6 468 zemřelých na diagnózu G30 v letech 2011-2015. </a:t>
            </a: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Graf ukazuje, že téměř třetina lidí umírajících na Alzheimerovu nemoc se nachází v domácím (sociálním) prostředí.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ahnutá šipka dolů 18"/>
          <p:cNvSpPr/>
          <p:nvPr/>
        </p:nvSpPr>
        <p:spPr>
          <a:xfrm>
            <a:off x="2021285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ahnutá šipka dolů 19"/>
          <p:cNvSpPr/>
          <p:nvPr/>
        </p:nvSpPr>
        <p:spPr>
          <a:xfrm>
            <a:off x="4732304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545236" y="5933072"/>
            <a:ext cx="831986" cy="211101"/>
          </a:xfrm>
        </p:spPr>
        <p:txBody>
          <a:bodyPr/>
          <a:lstStyle/>
          <a:p>
            <a:fld id="{84C9401D-42AF-4231-A83B-9F6747628248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2404" y="-86529"/>
            <a:ext cx="8208912" cy="648072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Co vše zahrnuje NZIS 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1687511" y="1407035"/>
            <a:ext cx="2447925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026792" y="3499568"/>
            <a:ext cx="3816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itchFamily="34" charset="0"/>
              </a:rPr>
              <a:t>Zdravotnické registry</a:t>
            </a:r>
          </a:p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(specifické diagnostické a/nebo klinické registry)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1327149" y="1407035"/>
            <a:ext cx="2016125" cy="316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270200" y="4658919"/>
            <a:ext cx="4968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itchFamily="34" charset="0"/>
              </a:rPr>
              <a:t>Referenční a logistické informační systémy </a:t>
            </a:r>
            <a:r>
              <a:rPr kumimoji="0" lang="cs-CZ" altLang="cs-CZ" sz="18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(např. NRZP, NRPZS)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5466902" y="2212716"/>
            <a:ext cx="3600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Statistické zjišťování </a:t>
            </a:r>
          </a:p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292929"/>
                </a:solidFill>
              </a:rPr>
              <a:t>(klinické výkazy, ekonomické výkazy)</a:t>
            </a:r>
            <a:endParaRPr kumimoji="0" lang="cs-CZ" altLang="cs-CZ" sz="1800" dirty="0">
              <a:solidFill>
                <a:srgbClr val="292929"/>
              </a:solidFill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2047874" y="1407035"/>
            <a:ext cx="3419028" cy="9084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>
            <a:off x="1038224" y="1407035"/>
            <a:ext cx="1476400" cy="411804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2442169" y="5525084"/>
            <a:ext cx="6193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itchFamily="34" charset="0"/>
              </a:rPr>
              <a:t>Mezinárodní studie, průzkumy, … </a:t>
            </a:r>
          </a:p>
          <a:p>
            <a:pPr>
              <a:buClr>
                <a:srgbClr val="FFFF00"/>
              </a:buClr>
            </a:pPr>
            <a:r>
              <a:rPr kumimoji="0" lang="cs-CZ" altLang="cs-CZ" sz="1800" u="sng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cs-CZ" altLang="cs-CZ" sz="1800" u="sng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kumimoji="0" lang="cs-CZ" altLang="cs-CZ" sz="1800" u="sng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OECD, </a:t>
            </a:r>
            <a:r>
              <a:rPr kumimoji="0" lang="cs-CZ" altLang="cs-CZ" sz="1800" u="sng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r>
              <a:rPr kumimoji="0" lang="cs-CZ" altLang="cs-CZ" sz="1800" u="sng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EHIS, EHLEIS, …)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268433" y="905014"/>
            <a:ext cx="5292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…… velmi různorodý systém</a:t>
            </a:r>
            <a:endParaRPr lang="en-US" sz="26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-581720" y="455028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6000" b="0" i="1" dirty="0" smtClean="0">
                <a:solidFill>
                  <a:srgbClr val="0000FF"/>
                </a:solidFill>
                <a:latin typeface="Algerian" panose="04020705040A02060702" pitchFamily="82" charset="0"/>
              </a:rPr>
              <a:t>NZIS</a:t>
            </a:r>
            <a:endParaRPr kumimoji="0" lang="cs-CZ" altLang="cs-CZ" sz="6000" b="0" i="1" dirty="0">
              <a:solidFill>
                <a:srgbClr val="29292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ecision-64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548680"/>
            <a:ext cx="432048" cy="432048"/>
          </a:xfrm>
          <a:prstGeom prst="rect">
            <a:avLst/>
          </a:prstGeom>
        </p:spPr>
      </p:pic>
      <p:pic>
        <p:nvPicPr>
          <p:cNvPr id="5" name="Obrázek 4" descr="browser-64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010" y="1764875"/>
            <a:ext cx="350748" cy="350748"/>
          </a:xfrm>
          <a:prstGeom prst="rect">
            <a:avLst/>
          </a:prstGeom>
        </p:spPr>
      </p:pic>
      <p:pic>
        <p:nvPicPr>
          <p:cNvPr id="6" name="Obrázek 5" descr="filled-filter-64.pn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3294" y="1764875"/>
            <a:ext cx="350748" cy="350748"/>
          </a:xfrm>
          <a:prstGeom prst="rect">
            <a:avLst/>
          </a:prstGeom>
        </p:spPr>
      </p:pic>
      <p:pic>
        <p:nvPicPr>
          <p:cNvPr id="7" name="Obrázek 6" descr="combo-64.png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3006" y="1733517"/>
            <a:ext cx="350748" cy="35074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99591" y="548680"/>
            <a:ext cx="824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Otázka: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Jaké jsou nejčastější příčiny úmrtí mužů v produktivním věku?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3057" y="1796233"/>
            <a:ext cx="171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analýzy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45342" y="179623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filtru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87062" y="17648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Výsledek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0851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nabídky analýz vybereme „Příčina úmrtí“.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779043" y="5085184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Kromě filtru dle pohlaví, vybereme ještě filtrování dle věku. Pomocí posuvníku nastavím věk na 15 až 65 let.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940152" y="508518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Výsledný graf ukazuje, že nejčastější příčinou úmrtí mužů v produktivním věku jsou srdeční onemocnění.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ahnutá šipka dolů 18"/>
          <p:cNvSpPr/>
          <p:nvPr/>
        </p:nvSpPr>
        <p:spPr>
          <a:xfrm>
            <a:off x="2021285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ahnutá šipka dolů 19"/>
          <p:cNvSpPr/>
          <p:nvPr/>
        </p:nvSpPr>
        <p:spPr>
          <a:xfrm>
            <a:off x="4732304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/>
          <a:srcRect l="9587" t="26480" r="80175" b="25640"/>
          <a:stretch/>
        </p:blipFill>
        <p:spPr>
          <a:xfrm>
            <a:off x="263522" y="2312158"/>
            <a:ext cx="1757764" cy="26366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20094" t="36561" r="58891" b="16400"/>
          <a:stretch/>
        </p:blipFill>
        <p:spPr>
          <a:xfrm>
            <a:off x="2324144" y="2425331"/>
            <a:ext cx="3000293" cy="21540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/>
          <a:srcRect l="10370" t="14721" r="59869" b="8841"/>
          <a:stretch/>
        </p:blipFill>
        <p:spPr>
          <a:xfrm>
            <a:off x="5580112" y="2425331"/>
            <a:ext cx="3024336" cy="24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ecision-64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262930"/>
            <a:ext cx="432048" cy="432048"/>
          </a:xfrm>
          <a:prstGeom prst="rect">
            <a:avLst/>
          </a:prstGeom>
        </p:spPr>
      </p:pic>
      <p:pic>
        <p:nvPicPr>
          <p:cNvPr id="5" name="Obrázek 4" descr="browser-64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010" y="1764875"/>
            <a:ext cx="350748" cy="350748"/>
          </a:xfrm>
          <a:prstGeom prst="rect">
            <a:avLst/>
          </a:prstGeom>
        </p:spPr>
      </p:pic>
      <p:pic>
        <p:nvPicPr>
          <p:cNvPr id="6" name="Obrázek 5" descr="filled-filter-64.pn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3294" y="1764875"/>
            <a:ext cx="350748" cy="350748"/>
          </a:xfrm>
          <a:prstGeom prst="rect">
            <a:avLst/>
          </a:prstGeom>
        </p:spPr>
      </p:pic>
      <p:pic>
        <p:nvPicPr>
          <p:cNvPr id="7" name="Obrázek 6" descr="combo-64.png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83006" y="1733517"/>
            <a:ext cx="350748" cy="35074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99592" y="26293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Otázka: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Jaká je hospitalizační historie seniorů umírajících po zlomenině stehenní kosti?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3057" y="1796233"/>
            <a:ext cx="171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analýzy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45342" y="179623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Výběr filtru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87062" y="176487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A6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Výsledek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08518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nabídky analýz vybereme „Hospitalizace v posledním roce života“.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647123" y="573151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Vybereme příčinu úmrtí S72 Zlomenina stehenní kosti. Dále přidáme filtr dle věku.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610225" y="5384688"/>
            <a:ext cx="303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184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výsledné tabulky je patrné, že osoby starší 85 let umírající po zlomenině kosti stehenní stráví na lůžku zdravotnického zařízení v posledním roce života více než 3 týdny.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6818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Zahnutá šipka dolů 18"/>
          <p:cNvSpPr/>
          <p:nvPr/>
        </p:nvSpPr>
        <p:spPr>
          <a:xfrm>
            <a:off x="2021285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ahnutá šipka dolů 19"/>
          <p:cNvSpPr/>
          <p:nvPr/>
        </p:nvSpPr>
        <p:spPr>
          <a:xfrm>
            <a:off x="4732304" y="1249786"/>
            <a:ext cx="792088" cy="36004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C3A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/>
          <a:srcRect l="9318" t="25641" r="79636" b="25641"/>
          <a:stretch/>
        </p:blipFill>
        <p:spPr>
          <a:xfrm>
            <a:off x="323528" y="2301232"/>
            <a:ext cx="1911656" cy="270429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/>
          <a:srcRect l="20364" t="41600" r="58891" b="13880"/>
          <a:stretch/>
        </p:blipFill>
        <p:spPr>
          <a:xfrm>
            <a:off x="2411760" y="2443286"/>
            <a:ext cx="2664296" cy="183386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9"/>
          <a:srcRect l="28985" t="24801" r="59969" b="39080"/>
          <a:stretch/>
        </p:blipFill>
        <p:spPr>
          <a:xfrm>
            <a:off x="5524392" y="2219672"/>
            <a:ext cx="2952328" cy="309634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10"/>
          <a:srcRect l="33296" t="56720" r="59332" b="21441"/>
          <a:stretch/>
        </p:blipFill>
        <p:spPr>
          <a:xfrm>
            <a:off x="2941906" y="4376943"/>
            <a:ext cx="1414070" cy="13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008" y="2920568"/>
            <a:ext cx="7772400" cy="2121408"/>
          </a:xfrm>
        </p:spPr>
        <p:txBody>
          <a:bodyPr/>
          <a:lstStyle/>
          <a:p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VII. </a:t>
            </a:r>
            <a:br>
              <a:rPr lang="cs-CZ" i="1" dirty="0" smtClean="0"/>
            </a:br>
            <a:r>
              <a:rPr lang="cs-CZ" i="1" dirty="0" smtClean="0"/>
              <a:t>Koncepce poskytování dat z NZIS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904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342" y="332656"/>
            <a:ext cx="8208912" cy="486054"/>
          </a:xfrm>
        </p:spPr>
        <p:txBody>
          <a:bodyPr/>
          <a:lstStyle/>
          <a:p>
            <a:r>
              <a:rPr lang="cs-CZ" sz="2400" dirty="0" smtClean="0"/>
              <a:t>Standardizace procesů - požadavek na export dat</a:t>
            </a:r>
            <a:endParaRPr lang="cs-CZ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5875" t="8064" r="15125" b="4378"/>
          <a:stretch/>
        </p:blipFill>
        <p:spPr>
          <a:xfrm>
            <a:off x="202281" y="766952"/>
            <a:ext cx="5883160" cy="405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98080" y="818710"/>
            <a:ext cx="2801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Žadatel vyplní návodný formulář se zdůvodněním </a:t>
            </a:r>
          </a:p>
          <a:p>
            <a:pPr marL="257175" indent="-257175" defTabSz="685800">
              <a:buFontTx/>
              <a:buAutoNum type="arabicPeriod"/>
            </a:pPr>
            <a:endParaRPr lang="cs-CZ" sz="1350" b="1" dirty="0">
              <a:solidFill>
                <a:srgbClr val="000000"/>
              </a:solidFill>
              <a:latin typeface="Calibri"/>
            </a:endParaRPr>
          </a:p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Žádost je posouzena Radou NZIS (právní a IT experti) a následně projednána / schválena poradou vedení ÚZIS ČR </a:t>
            </a:r>
          </a:p>
          <a:p>
            <a:pPr marL="257175" indent="-257175" defTabSz="685800">
              <a:buFontTx/>
              <a:buAutoNum type="arabicPeriod"/>
            </a:pPr>
            <a:endParaRPr lang="cs-CZ" sz="1350" b="1" dirty="0">
              <a:solidFill>
                <a:srgbClr val="000000"/>
              </a:solidFill>
              <a:latin typeface="Calibri"/>
            </a:endParaRPr>
          </a:p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Schválené žádosti jsou vyřizovány promptně, proces trvá typicky 3 -  4 dny. </a:t>
            </a:r>
          </a:p>
          <a:p>
            <a:pPr marL="257175" indent="-257175" defTabSz="685800">
              <a:buFontTx/>
              <a:buAutoNum type="arabicPeriod"/>
            </a:pPr>
            <a:endParaRPr lang="en-US" sz="135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2509" y="5097958"/>
            <a:ext cx="869542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cs-CZ" b="1" u="sng" dirty="0" smtClean="0">
                <a:solidFill>
                  <a:srgbClr val="000000"/>
                </a:solidFill>
                <a:latin typeface="Calibri"/>
              </a:rPr>
              <a:t>Základní pravidlo koncepce</a:t>
            </a:r>
            <a:r>
              <a:rPr lang="cs-CZ" b="1" dirty="0" smtClean="0">
                <a:solidFill>
                  <a:srgbClr val="000000"/>
                </a:solidFill>
                <a:latin typeface="Calibri"/>
              </a:rPr>
              <a:t>: žadatel o data NZIS musí být identifikován a předání dat musí proběhnout za přísných bezpečnostních podmínek, pro oprávněný účel a pouze v rozsahu odpovídající tomuto účelu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6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511" y="332656"/>
            <a:ext cx="8208912" cy="486054"/>
          </a:xfrm>
        </p:spPr>
        <p:txBody>
          <a:bodyPr/>
          <a:lstStyle/>
          <a:p>
            <a:r>
              <a:rPr lang="cs-CZ" sz="2400" dirty="0" smtClean="0"/>
              <a:t>Standardizace procesů - požadavek na analýzu dat</a:t>
            </a:r>
            <a:endParaRPr lang="cs-C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75" t="8065" r="15750" b="3917"/>
          <a:stretch/>
        </p:blipFill>
        <p:spPr>
          <a:xfrm>
            <a:off x="236028" y="761416"/>
            <a:ext cx="5799345" cy="405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98080" y="798038"/>
            <a:ext cx="280142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Žadatel vyplní návodný formulář se zdůvodněním </a:t>
            </a:r>
          </a:p>
          <a:p>
            <a:pPr marL="257175" indent="-257175" defTabSz="685800">
              <a:buFontTx/>
              <a:buAutoNum type="arabicPeriod"/>
            </a:pPr>
            <a:endParaRPr lang="cs-CZ" sz="1350" b="1" dirty="0">
              <a:solidFill>
                <a:srgbClr val="000000"/>
              </a:solidFill>
              <a:latin typeface="Calibri"/>
            </a:endParaRPr>
          </a:p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Žádost je posouzena Odborem analýzy dat ÚZIS a následně projednána / schválena poradou vedení ÚZIS ČR </a:t>
            </a:r>
          </a:p>
          <a:p>
            <a:pPr marL="257175" indent="-257175" defTabSz="685800">
              <a:buFontTx/>
              <a:buAutoNum type="arabicPeriod"/>
            </a:pPr>
            <a:endParaRPr lang="cs-CZ" sz="1350" b="1" dirty="0">
              <a:solidFill>
                <a:srgbClr val="000000"/>
              </a:solidFill>
              <a:latin typeface="Calibri"/>
            </a:endParaRPr>
          </a:p>
          <a:p>
            <a:pPr marL="257175" indent="-257175" defTabSz="685800">
              <a:buFontTx/>
              <a:buAutoNum type="arabicPeriod"/>
            </a:pPr>
            <a:r>
              <a:rPr lang="cs-CZ" sz="1350" b="1" dirty="0">
                <a:solidFill>
                  <a:srgbClr val="000000"/>
                </a:solidFill>
                <a:latin typeface="Calibri"/>
              </a:rPr>
              <a:t>Schválené žádosti jsou vyřizovány dle náročnosti analýz, některé analýzy představují i více než 2 týdny práce. </a:t>
            </a:r>
          </a:p>
          <a:p>
            <a:pPr marL="257175" indent="-257175" defTabSz="685800">
              <a:buFontTx/>
              <a:buAutoNum type="arabicPeriod"/>
            </a:pPr>
            <a:endParaRPr lang="en-US" sz="135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509" y="5097958"/>
            <a:ext cx="869542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cs-CZ" b="1" u="sng" dirty="0" smtClean="0">
                <a:solidFill>
                  <a:srgbClr val="000000"/>
                </a:solidFill>
                <a:latin typeface="Calibri"/>
              </a:rPr>
              <a:t>Základní pravidlo koncepce</a:t>
            </a:r>
            <a:r>
              <a:rPr lang="cs-CZ" b="1" dirty="0" smtClean="0">
                <a:solidFill>
                  <a:srgbClr val="000000"/>
                </a:solidFill>
                <a:latin typeface="Calibri"/>
              </a:rPr>
              <a:t>: žadatel o analýzu dat NZIS musí být identifikován a analýza musí být provedena na anonymizovaných a agregovaných datech – forma předání nesmí umožnit ani nepřímou identifikaci subjektů údajů.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1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ChangeArrowheads="1"/>
          </p:cNvSpPr>
          <p:nvPr/>
        </p:nvSpPr>
        <p:spPr bwMode="auto">
          <a:xfrm>
            <a:off x="3334299" y="758465"/>
            <a:ext cx="3696890" cy="29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500" tIns="8100" rIns="13500" bIns="81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4" name="Nadpis 1"/>
          <p:cNvSpPr txBox="1">
            <a:spLocks/>
          </p:cNvSpPr>
          <p:nvPr/>
        </p:nvSpPr>
        <p:spPr bwMode="auto">
          <a:xfrm rot="16200000">
            <a:off x="-1897980" y="3033043"/>
            <a:ext cx="4643565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cs-CZ" sz="1950" b="1" dirty="0">
                <a:solidFill>
                  <a:srgbClr val="0070C0"/>
                </a:solidFill>
                <a:latin typeface="+mj-lt"/>
              </a:rPr>
              <a:t>OPEN DATA z hlediska </a:t>
            </a:r>
            <a:r>
              <a:rPr lang="cs-CZ" sz="1950" b="1" u="sng" dirty="0">
                <a:solidFill>
                  <a:srgbClr val="0070C0"/>
                </a:solidFill>
                <a:latin typeface="+mj-lt"/>
              </a:rPr>
              <a:t>ÚČELU ZVEŘEJNĚNÍ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589685" y="804208"/>
            <a:ext cx="8013378" cy="580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Data otevřená pro účely transparentnosti </a:t>
            </a:r>
            <a:r>
              <a:rPr lang="cs-CZ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kontrola hospodaření s veř. prostředky, kontrola výkonnosti institucí, smlouvy, ….</a:t>
            </a:r>
          </a:p>
          <a:p>
            <a:pPr marL="342900" indent="-342900">
              <a:spcBef>
                <a:spcPts val="450"/>
              </a:spcBef>
              <a:buAutoNum type="arabicPeriod"/>
            </a:pPr>
            <a:endParaRPr lang="cs-CZ" sz="15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Data jako přímý zdroj informací o stavu a chování populace</a:t>
            </a:r>
          </a:p>
          <a:p>
            <a:pPr algn="just">
              <a:spcBef>
                <a:spcPts val="450"/>
              </a:spcBef>
            </a:pPr>
            <a:r>
              <a:rPr lang="cs-CZ" sz="1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-&gt; populační charakteristiky, epidemiologické statistiky, utilizace výkonů, medikací, ….  </a:t>
            </a:r>
          </a:p>
          <a:p>
            <a:pPr marL="342900" indent="-342900" algn="just">
              <a:spcBef>
                <a:spcPts val="450"/>
              </a:spcBef>
              <a:buAutoNum type="arabicPeriod"/>
            </a:pPr>
            <a:endParaRPr lang="cs-CZ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Data pro vědecké a analytické účely </a:t>
            </a:r>
          </a:p>
          <a:p>
            <a:pPr algn="just">
              <a:spcBef>
                <a:spcPts val="450"/>
              </a:spcBef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-&gt; protokolem podpořené sekundární využití dat</a:t>
            </a:r>
          </a:p>
          <a:p>
            <a:pPr algn="just">
              <a:spcBef>
                <a:spcPts val="450"/>
              </a:spcBef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-&gt; jde vždy o výstupy nad plně agregovanými daty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  <a:p>
            <a:pPr algn="just">
              <a:spcBef>
                <a:spcPts val="450"/>
              </a:spcBef>
            </a:pPr>
            <a:endParaRPr lang="cs-CZ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Data </a:t>
            </a: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jako přímý zdroj informací o institucích, plátcích, poskytovatelích,….</a:t>
            </a:r>
          </a:p>
          <a:p>
            <a:pPr algn="just">
              <a:spcBef>
                <a:spcPts val="450"/>
              </a:spcBef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-&gt; příklad: vybavení, personální kapacity, ekonomické ukazatele, …  </a:t>
            </a:r>
          </a:p>
          <a:p>
            <a:pPr algn="just">
              <a:spcBef>
                <a:spcPts val="450"/>
              </a:spcBef>
            </a:pPr>
            <a:endParaRPr lang="cs-CZ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Data určená pro zpracování s cílem ovlivnit chování cílových subjektů  </a:t>
            </a:r>
            <a:endParaRPr lang="cs-CZ" sz="2000" b="1" dirty="0" smtClean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„</a:t>
            </a:r>
            <a:r>
              <a:rPr lang="cs-CZ" sz="2000" b="1" dirty="0" err="1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Patient-level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data“</a:t>
            </a:r>
            <a:endParaRPr lang="cs-CZ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450"/>
              </a:spcBef>
            </a:pPr>
            <a:r>
              <a:rPr lang="cs-CZ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-&gt; příklad: data o kvalitě péče, „</a:t>
            </a:r>
            <a:r>
              <a:rPr lang="cs-CZ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outcomes</a:t>
            </a:r>
            <a:r>
              <a:rPr lang="cs-CZ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“</a:t>
            </a:r>
          </a:p>
          <a:p>
            <a:pPr algn="just">
              <a:spcBef>
                <a:spcPts val="450"/>
              </a:spcBef>
            </a:pPr>
            <a:endParaRPr lang="cs-CZ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198907" y="722316"/>
            <a:ext cx="1404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FF0000"/>
                </a:solidFill>
              </a:rPr>
              <a:t>Plně nastaveno a probíhá</a:t>
            </a: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49" y="620288"/>
            <a:ext cx="617225" cy="617225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7555392" y="1645410"/>
            <a:ext cx="1404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FF0000"/>
                </a:solidFill>
              </a:rPr>
              <a:t>Plně nastaveno a probíhá</a:t>
            </a: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35" y="1543381"/>
            <a:ext cx="617225" cy="617225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7198907" y="4455217"/>
            <a:ext cx="1546952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Částečná blokace zákonem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986371" y="3053105"/>
            <a:ext cx="1404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FF0000"/>
                </a:solidFill>
              </a:rPr>
              <a:t>Plně nastaveno a probíhá</a:t>
            </a: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14" y="2951076"/>
            <a:ext cx="617225" cy="617225"/>
          </a:xfrm>
          <a:prstGeom prst="rect">
            <a:avLst/>
          </a:prstGeom>
        </p:spPr>
      </p:pic>
      <p:sp>
        <p:nvSpPr>
          <p:cNvPr id="32" name="TextovéPole 31"/>
          <p:cNvSpPr txBox="1"/>
          <p:nvPr/>
        </p:nvSpPr>
        <p:spPr>
          <a:xfrm>
            <a:off x="5949391" y="5536424"/>
            <a:ext cx="1606001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</a:rPr>
              <a:t>Blokace zákonem, etické aspekty</a:t>
            </a:r>
            <a:endParaRPr lang="cs-CZ" sz="1500" dirty="0">
              <a:solidFill>
                <a:schemeClr val="bg1"/>
              </a:solidFill>
            </a:endParaRPr>
          </a:p>
        </p:txBody>
      </p:sp>
      <p:sp>
        <p:nvSpPr>
          <p:cNvPr id="13" name="Nadpis 2"/>
          <p:cNvSpPr txBox="1">
            <a:spLocks/>
          </p:cNvSpPr>
          <p:nvPr/>
        </p:nvSpPr>
        <p:spPr>
          <a:xfrm>
            <a:off x="55828" y="0"/>
            <a:ext cx="8713117" cy="83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solidFill>
                  <a:srgbClr val="0000FF"/>
                </a:solidFill>
              </a:rPr>
              <a:t>Koncepce otevřených dat v novém legislativním ukotvení NZIS </a:t>
            </a:r>
            <a:endParaRPr lang="cs-CZ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411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ChangeArrowheads="1"/>
          </p:cNvSpPr>
          <p:nvPr/>
        </p:nvSpPr>
        <p:spPr bwMode="auto">
          <a:xfrm>
            <a:off x="3194449" y="785929"/>
            <a:ext cx="3696890" cy="29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500" tIns="8100" rIns="13500" bIns="81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4" name="Nadpis 1"/>
          <p:cNvSpPr txBox="1">
            <a:spLocks/>
          </p:cNvSpPr>
          <p:nvPr/>
        </p:nvSpPr>
        <p:spPr bwMode="auto">
          <a:xfrm rot="16200000">
            <a:off x="-1872854" y="2842426"/>
            <a:ext cx="4433326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cs-CZ" sz="1950" b="1" dirty="0">
                <a:solidFill>
                  <a:srgbClr val="0070C0"/>
                </a:solidFill>
                <a:latin typeface="+mj-lt"/>
              </a:rPr>
              <a:t>OPEN DATA z hlediska </a:t>
            </a:r>
            <a:r>
              <a:rPr lang="cs-CZ" sz="1950" b="1" u="sng" dirty="0">
                <a:solidFill>
                  <a:srgbClr val="0070C0"/>
                </a:solidFill>
                <a:latin typeface="+mj-lt"/>
              </a:rPr>
              <a:t>FORMY UVOLŇĚNÍ</a:t>
            </a:r>
            <a:r>
              <a:rPr lang="cs-CZ" sz="1950" b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724155" y="909574"/>
            <a:ext cx="7381239" cy="9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Zcela volně dostupná primární data bez úprav</a:t>
            </a:r>
            <a:b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data popisná a populační, zveřejněná se zákonným zázemím 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síť poskytovatelů zdravotních služeb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095396" y="2121737"/>
            <a:ext cx="5601207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cs-CZ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Primární data zveřejněná po nezbytných úpravách 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data popisná a populační, zveřejněná se zákonným zázemím 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doplnění standardizace k epidemiologickým ukazatelům 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transformace chybných hodnot </a:t>
            </a:r>
            <a:r>
              <a:rPr lang="cs-CZ" sz="1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 populačních statistik</a:t>
            </a:r>
            <a:endParaRPr lang="cs-CZ"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agregace dat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445136" y="4264924"/>
            <a:ext cx="594629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Data vyžadující referenční interpretaci a analýzu </a:t>
            </a:r>
          </a:p>
          <a:p>
            <a:pPr>
              <a:spcBef>
                <a:spcPts val="450"/>
              </a:spcBef>
            </a:pP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Komplexní analytické výstupy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X-leté relativní přežití pacientů, výskyt choroby v daném území </a:t>
            </a:r>
          </a:p>
          <a:p>
            <a:pPr>
              <a:spcBef>
                <a:spcPts val="450"/>
              </a:spcBef>
            </a:pP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Národní referenční data (typicky sdílená mezinárodně)</a:t>
            </a:r>
          </a:p>
          <a:p>
            <a:pPr>
              <a:spcBef>
                <a:spcPts val="45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-&gt; příklad: mortalitní data, natalita, vybrané ukazatele péče, apod.</a:t>
            </a: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55828" y="0"/>
            <a:ext cx="8713117" cy="833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solidFill>
                  <a:srgbClr val="0000FF"/>
                </a:solidFill>
              </a:rPr>
              <a:t>Koncepce otevřených dat v novém legislativním ukotvení NZIS </a:t>
            </a:r>
            <a:endParaRPr lang="cs-CZ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616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008" y="2920568"/>
            <a:ext cx="7772400" cy="2121408"/>
          </a:xfrm>
        </p:spPr>
        <p:txBody>
          <a:bodyPr/>
          <a:lstStyle/>
          <a:p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VIII. </a:t>
            </a:r>
            <a:br>
              <a:rPr lang="cs-CZ" i="1" dirty="0" smtClean="0"/>
            </a:br>
            <a:r>
              <a:rPr lang="cs-CZ" i="1" dirty="0" smtClean="0"/>
              <a:t>Další legislativní kroky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6415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2" y="129118"/>
            <a:ext cx="8870687" cy="648072"/>
          </a:xfrm>
        </p:spPr>
        <p:txBody>
          <a:bodyPr/>
          <a:lstStyle/>
          <a:p>
            <a:r>
              <a:rPr lang="cs-CZ" sz="2400" dirty="0" smtClean="0"/>
              <a:t>Systém hodnocení indikátorů kvality je promítnut do věcného záměru zákona o elektronizaci zdravotnictví 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02922" y="1268760"/>
            <a:ext cx="88728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Zákon bude nově definovat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Referenční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zdravotnické ukazatele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jako zvláštní kategorii údajů, výstupů, z NZIS, které: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jsou vždy generovány na základě centrálních datových zdrojů NZIS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jsou povinně v nastaveném režimu publikovány statistickým ústavem a publikace je doplněna interpretací statistického ústavu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jsou statistickým ústavem poskytovány jako národní referenční údaje do mezinárodních statistických šetření či mezinárodních srovnávacích zdrojů dat  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Zákon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stanoví obecné okruhy (oblasti),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ve kterých jsou referenční resortní statistické ukazatele generovány a nadefinuje obecná pravidla pro jejich publikaci. Konkrétní ukazatele budou následně pro dané oblasti určeny v prováděcím předpise a detailněji specifikovány (zdroj dat, metodika výpočtu, určení statistické spolehlivosti, interpretace) v metodickém předpise statistického ústavu. Seznam a metodická definice referenčních resortních statistických ukazatelů budou statistickým ústavem zveřejňovány v 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Katalogu referenčních zdravotnických ukazatelů.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22" y="261319"/>
            <a:ext cx="8870687" cy="648072"/>
          </a:xfrm>
        </p:spPr>
        <p:txBody>
          <a:bodyPr/>
          <a:lstStyle/>
          <a:p>
            <a:r>
              <a:rPr lang="cs-CZ" sz="2400" dirty="0" smtClean="0"/>
              <a:t>Systém hodnocení indikátorů kvality je promítnut do věcného záměru zákona o elektronizaci zdravotnictví 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2922" y="1268760"/>
            <a:ext cx="8872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Vyhodnocené referenční ukazatele budou publikovány minimálně jednou ročně a budou definovány zejména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 následujících oblastech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makroekonomická charakteristika zdravotnictví 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dostupnost zdravotních služeb ve smyslu geograficko-časovém, kapacitním (kapacita poskytovatelů, personální zajištění, přístrojové zajištění apod.) a finančním 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indikátory kvality zdravotních služeb </a:t>
            </a: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indikátory výkonnosti sítě poskytovatelů </a:t>
            </a: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ukazatele zdravotního stavu obyvatel. </a:t>
            </a:r>
          </a:p>
        </p:txBody>
      </p:sp>
    </p:spTree>
    <p:extLst>
      <p:ext uri="{BB962C8B-B14F-4D97-AF65-F5344CB8AC3E}">
        <p14:creationId xmlns:p14="http://schemas.microsoft.com/office/powerpoint/2010/main" val="276980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C9401D-42AF-4231-A83B-9F6747628248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6064" y="22316"/>
            <a:ext cx="8731320" cy="648072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</a:rPr>
              <a:t>Funkčnost nového NZIS se opírá o zákony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337892" y="589824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6000" b="0" i="1" dirty="0" smtClean="0">
                <a:solidFill>
                  <a:srgbClr val="0000FF"/>
                </a:solidFill>
                <a:latin typeface="Algerian" panose="04020705040A02060702" pitchFamily="82" charset="0"/>
              </a:rPr>
              <a:t>NZIS</a:t>
            </a:r>
            <a:endParaRPr kumimoji="0" lang="cs-CZ" altLang="cs-CZ" sz="6000" b="0" i="1" dirty="0">
              <a:solidFill>
                <a:srgbClr val="292929"/>
              </a:solidFill>
              <a:latin typeface="Algerian" panose="04020705040A02060702" pitchFamily="82" charset="0"/>
            </a:endParaRPr>
          </a:p>
        </p:txBody>
      </p:sp>
      <p:pic>
        <p:nvPicPr>
          <p:cNvPr id="17" name="Picture 14" descr="https://encrypted-tbn0.gstatic.com/images?q=tbn:ANd9GcSGSRoGMu0TlCRBZQioYL2jBYMv_ynj9IHg4PY9OHI-v7v3bl_tPlAPaZ6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12" y="731987"/>
            <a:ext cx="694929" cy="7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8" b="854"/>
          <a:stretch>
            <a:fillRect/>
          </a:stretch>
        </p:blipFill>
        <p:spPr bwMode="auto">
          <a:xfrm>
            <a:off x="5487179" y="1238151"/>
            <a:ext cx="775648" cy="4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72" y="53350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72" y="54874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72" y="56398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72" y="54874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72" y="56398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" y="5346657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72" y="5639844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7" y="5346657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7" y="5499057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7" y="5651457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Přímá spojnice se šipkou 28"/>
          <p:cNvCxnSpPr/>
          <p:nvPr/>
        </p:nvCxnSpPr>
        <p:spPr bwMode="auto">
          <a:xfrm flipV="1">
            <a:off x="2781735" y="4205988"/>
            <a:ext cx="998177" cy="11205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0" name="Přímá spojnice se šipkou 29"/>
          <p:cNvCxnSpPr/>
          <p:nvPr/>
        </p:nvCxnSpPr>
        <p:spPr bwMode="auto">
          <a:xfrm flipV="1">
            <a:off x="1691680" y="1679088"/>
            <a:ext cx="2088232" cy="2460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226"/>
          <p:cNvGrpSpPr>
            <a:grpSpLocks/>
          </p:cNvGrpSpPr>
          <p:nvPr/>
        </p:nvGrpSpPr>
        <p:grpSpPr bwMode="auto">
          <a:xfrm>
            <a:off x="6581775" y="4487400"/>
            <a:ext cx="2598737" cy="1816100"/>
            <a:chOff x="457" y="2680"/>
            <a:chExt cx="1800" cy="1238"/>
          </a:xfrm>
        </p:grpSpPr>
        <p:grpSp>
          <p:nvGrpSpPr>
            <p:cNvPr id="32" name="Group 53"/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205" name="Freeform 51"/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206" name="Freeform 52"/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3" name="Group 56"/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203" name="Freeform 54"/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204" name="Freeform 55"/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4" name="Group 59"/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201" name="Freeform 57"/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202" name="Freeform 58"/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5" name="Group 62"/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199" name="Freeform 60"/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200" name="Freeform 61"/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6" name="Group 65"/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197" name="Freeform 63"/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98" name="Freeform 64"/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7" name="Group 68"/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195" name="Freeform 66"/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96" name="Freeform 67"/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193" name="Freeform 69"/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94" name="Freeform 70"/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39" name="Group 74"/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191" name="Freeform 72"/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92" name="Freeform 73"/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0" name="Group 77"/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189" name="Freeform 75"/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90" name="Freeform 76"/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1" name="Group 80"/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187" name="Freeform 78"/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88" name="Freeform 79"/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2" name="Group 83"/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85" name="Freeform 81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86" name="Freeform 82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3" name="Group 86"/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83" name="Freeform 84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84" name="Freeform 85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4" name="Group 89"/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181" name="Freeform 87"/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82" name="Freeform 88"/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5" name="Group 92"/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179" name="Freeform 90"/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80" name="Freeform 91"/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6" name="Group 95"/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177" name="Freeform 93"/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78" name="Freeform 94"/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7" name="Group 98"/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175" name="Freeform 96"/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76" name="Freeform 97"/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8" name="Group 101"/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173" name="Freeform 99"/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74" name="Freeform 100"/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49" name="Group 104"/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171" name="Freeform 102"/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72" name="Freeform 103"/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0" name="Group 107"/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169" name="Freeform 105"/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70" name="Freeform 106"/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1" name="Group 110"/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167" name="Freeform 108"/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68" name="Freeform 109"/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2" name="Group 113"/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165" name="Freeform 111"/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66" name="Freeform 112"/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3" name="Group 116"/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163" name="Freeform 114"/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64" name="Freeform 115"/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4" name="Group 119"/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161" name="Freeform 117"/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62" name="Freeform 118"/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5" name="Group 122"/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159" name="Freeform 120"/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60" name="Freeform 121"/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6" name="Group 125"/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157" name="Freeform 123"/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58" name="Freeform 124"/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7" name="Group 128"/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55" name="Freeform 126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56" name="Freeform 127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8" name="Group 131"/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53" name="Freeform 129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54" name="Freeform 130"/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59" name="Group 134"/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151" name="Freeform 132"/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52" name="Freeform 133"/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60" name="Group 137"/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149" name="Freeform 135"/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50" name="Freeform 136"/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61" name="Group 140"/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147" name="Freeform 138"/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  <p:sp>
            <p:nvSpPr>
              <p:cNvPr id="148" name="Freeform 139"/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62" name="Group 143"/>
            <p:cNvGrpSpPr>
              <a:grpSpLocks/>
            </p:cNvGrpSpPr>
            <p:nvPr/>
          </p:nvGrpSpPr>
          <p:grpSpPr bwMode="auto">
            <a:xfrm>
              <a:off x="696" y="3246"/>
              <a:ext cx="26" cy="26"/>
              <a:chOff x="696" y="3246"/>
              <a:chExt cx="26" cy="26"/>
            </a:xfrm>
          </p:grpSpPr>
          <p:sp>
            <p:nvSpPr>
              <p:cNvPr id="145" name="Rectangle 141"/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46" name="Rectangle 142"/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63" name="Rectangle 144"/>
            <p:cNvSpPr>
              <a:spLocks noChangeArrowheads="1"/>
            </p:cNvSpPr>
            <p:nvPr/>
          </p:nvSpPr>
          <p:spPr bwMode="auto">
            <a:xfrm>
              <a:off x="620" y="3279"/>
              <a:ext cx="15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Plzeň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64" name="Group 147"/>
            <p:cNvGrpSpPr>
              <a:grpSpLocks/>
            </p:cNvGrpSpPr>
            <p:nvPr/>
          </p:nvGrpSpPr>
          <p:grpSpPr bwMode="auto">
            <a:xfrm>
              <a:off x="820" y="2889"/>
              <a:ext cx="26" cy="26"/>
              <a:chOff x="820" y="2889"/>
              <a:chExt cx="26" cy="26"/>
            </a:xfrm>
          </p:grpSpPr>
          <p:sp>
            <p:nvSpPr>
              <p:cNvPr id="143" name="Rectangle 145"/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44" name="Rectangle 146"/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65" name="Rectangle 148"/>
            <p:cNvSpPr>
              <a:spLocks noChangeArrowheads="1"/>
            </p:cNvSpPr>
            <p:nvPr/>
          </p:nvSpPr>
          <p:spPr bwMode="auto">
            <a:xfrm>
              <a:off x="771" y="2919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66" name="Rectangle 149"/>
            <p:cNvSpPr>
              <a:spLocks noChangeArrowheads="1"/>
            </p:cNvSpPr>
            <p:nvPr/>
          </p:nvSpPr>
          <p:spPr bwMode="auto">
            <a:xfrm>
              <a:off x="771" y="2956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Chomutov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67" name="Group 152"/>
            <p:cNvGrpSpPr>
              <a:grpSpLocks/>
            </p:cNvGrpSpPr>
            <p:nvPr/>
          </p:nvGrpSpPr>
          <p:grpSpPr bwMode="auto">
            <a:xfrm>
              <a:off x="1012" y="2820"/>
              <a:ext cx="26" cy="26"/>
              <a:chOff x="1012" y="2820"/>
              <a:chExt cx="26" cy="26"/>
            </a:xfrm>
          </p:grpSpPr>
          <p:sp>
            <p:nvSpPr>
              <p:cNvPr id="141" name="Rectangle 150"/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42" name="Rectangle 151"/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68" name="Rectangle 153"/>
            <p:cNvSpPr>
              <a:spLocks noChangeArrowheads="1"/>
            </p:cNvSpPr>
            <p:nvPr/>
          </p:nvSpPr>
          <p:spPr bwMode="auto">
            <a:xfrm>
              <a:off x="980" y="2849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 dirty="0">
                  <a:solidFill>
                    <a:srgbClr val="000000"/>
                  </a:solidFill>
                </a:rPr>
                <a:t>Masarykova </a:t>
              </a:r>
              <a:endParaRPr kumimoji="1" lang="cs-CZ" altLang="cs-CZ" sz="1600" dirty="0">
                <a:solidFill>
                  <a:srgbClr val="292929"/>
                </a:solidFill>
              </a:endParaRPr>
            </a:p>
          </p:txBody>
        </p:sp>
        <p:sp>
          <p:nvSpPr>
            <p:cNvPr id="69" name="Rectangle 154"/>
            <p:cNvSpPr>
              <a:spLocks noChangeArrowheads="1"/>
            </p:cNvSpPr>
            <p:nvPr/>
          </p:nvSpPr>
          <p:spPr bwMode="auto">
            <a:xfrm>
              <a:off x="980" y="2886"/>
              <a:ext cx="3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             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70" name="Rectangle 155"/>
            <p:cNvSpPr>
              <a:spLocks noChangeArrowheads="1"/>
            </p:cNvSpPr>
            <p:nvPr/>
          </p:nvSpPr>
          <p:spPr bwMode="auto">
            <a:xfrm>
              <a:off x="980" y="2922"/>
              <a:ext cx="25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Ústí nad Labem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71" name="Group 158"/>
            <p:cNvGrpSpPr>
              <a:grpSpLocks/>
            </p:cNvGrpSpPr>
            <p:nvPr/>
          </p:nvGrpSpPr>
          <p:grpSpPr bwMode="auto">
            <a:xfrm>
              <a:off x="1275" y="2816"/>
              <a:ext cx="26" cy="26"/>
              <a:chOff x="1275" y="2816"/>
              <a:chExt cx="26" cy="26"/>
            </a:xfrm>
          </p:grpSpPr>
          <p:sp>
            <p:nvSpPr>
              <p:cNvPr id="139" name="Rectangle 156"/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40" name="Rectangle 157"/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72" name="Rectangle 159"/>
            <p:cNvSpPr>
              <a:spLocks noChangeArrowheads="1"/>
            </p:cNvSpPr>
            <p:nvPr/>
          </p:nvSpPr>
          <p:spPr bwMode="auto">
            <a:xfrm>
              <a:off x="1258" y="2866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73" name="Rectangle 160"/>
            <p:cNvSpPr>
              <a:spLocks noChangeArrowheads="1"/>
            </p:cNvSpPr>
            <p:nvPr/>
          </p:nvSpPr>
          <p:spPr bwMode="auto">
            <a:xfrm>
              <a:off x="1258" y="2903"/>
              <a:ext cx="131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Liberec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74" name="Group 163"/>
            <p:cNvGrpSpPr>
              <a:grpSpLocks/>
            </p:cNvGrpSpPr>
            <p:nvPr/>
          </p:nvGrpSpPr>
          <p:grpSpPr bwMode="auto">
            <a:xfrm>
              <a:off x="1471" y="3111"/>
              <a:ext cx="26" cy="26"/>
              <a:chOff x="1471" y="3111"/>
              <a:chExt cx="26" cy="26"/>
            </a:xfrm>
          </p:grpSpPr>
          <p:sp>
            <p:nvSpPr>
              <p:cNvPr id="137" name="Rectangle 161"/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38" name="Rectangle 162"/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75" name="Group 166"/>
            <p:cNvGrpSpPr>
              <a:grpSpLocks/>
            </p:cNvGrpSpPr>
            <p:nvPr/>
          </p:nvGrpSpPr>
          <p:grpSpPr bwMode="auto">
            <a:xfrm>
              <a:off x="1449" y="3184"/>
              <a:ext cx="26" cy="26"/>
              <a:chOff x="1449" y="3184"/>
              <a:chExt cx="26" cy="26"/>
            </a:xfrm>
          </p:grpSpPr>
          <p:sp>
            <p:nvSpPr>
              <p:cNvPr id="135" name="Rectangle 164"/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36" name="Rectangle 165"/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76" name="Rectangle 167"/>
            <p:cNvSpPr>
              <a:spLocks noChangeArrowheads="1"/>
            </p:cNvSpPr>
            <p:nvPr/>
          </p:nvSpPr>
          <p:spPr bwMode="auto">
            <a:xfrm>
              <a:off x="1360" y="3078"/>
              <a:ext cx="18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Hradec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77" name="Rectangle 168"/>
            <p:cNvSpPr>
              <a:spLocks noChangeArrowheads="1"/>
            </p:cNvSpPr>
            <p:nvPr/>
          </p:nvSpPr>
          <p:spPr bwMode="auto">
            <a:xfrm>
              <a:off x="1360" y="3115"/>
              <a:ext cx="13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Králové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78" name="Rectangle 169"/>
            <p:cNvSpPr>
              <a:spLocks noChangeArrowheads="1"/>
            </p:cNvSpPr>
            <p:nvPr/>
          </p:nvSpPr>
          <p:spPr bwMode="auto">
            <a:xfrm>
              <a:off x="1346" y="3225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79" name="Rectangle 170"/>
            <p:cNvSpPr>
              <a:spLocks noChangeArrowheads="1"/>
            </p:cNvSpPr>
            <p:nvPr/>
          </p:nvSpPr>
          <p:spPr bwMode="auto">
            <a:xfrm>
              <a:off x="1346" y="3262"/>
              <a:ext cx="16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 dirty="0">
                  <a:solidFill>
                    <a:srgbClr val="000000"/>
                  </a:solidFill>
                </a:rPr>
                <a:t>Pardubice</a:t>
              </a:r>
              <a:endParaRPr kumimoji="1" lang="cs-CZ" altLang="cs-CZ" sz="1600" dirty="0">
                <a:solidFill>
                  <a:srgbClr val="292929"/>
                </a:solidFill>
              </a:endParaRPr>
            </a:p>
          </p:txBody>
        </p:sp>
        <p:grpSp>
          <p:nvGrpSpPr>
            <p:cNvPr id="80" name="Group 173"/>
            <p:cNvGrpSpPr>
              <a:grpSpLocks/>
            </p:cNvGrpSpPr>
            <p:nvPr/>
          </p:nvGrpSpPr>
          <p:grpSpPr bwMode="auto">
            <a:xfrm>
              <a:off x="989" y="3675"/>
              <a:ext cx="26" cy="26"/>
              <a:chOff x="989" y="3675"/>
              <a:chExt cx="26" cy="26"/>
            </a:xfrm>
          </p:grpSpPr>
          <p:sp>
            <p:nvSpPr>
              <p:cNvPr id="133" name="Rectangle 171"/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34" name="Rectangle 172"/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81" name="Rectangle 174"/>
            <p:cNvSpPr>
              <a:spLocks noChangeArrowheads="1"/>
            </p:cNvSpPr>
            <p:nvPr/>
          </p:nvSpPr>
          <p:spPr bwMode="auto">
            <a:xfrm>
              <a:off x="910" y="3701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       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82" name="Rectangle 175"/>
            <p:cNvSpPr>
              <a:spLocks noChangeArrowheads="1"/>
            </p:cNvSpPr>
            <p:nvPr/>
          </p:nvSpPr>
          <p:spPr bwMode="auto">
            <a:xfrm>
              <a:off x="910" y="3738"/>
              <a:ext cx="11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České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83" name="Rectangle 176"/>
            <p:cNvSpPr>
              <a:spLocks noChangeArrowheads="1"/>
            </p:cNvSpPr>
            <p:nvPr/>
          </p:nvSpPr>
          <p:spPr bwMode="auto">
            <a:xfrm>
              <a:off x="910" y="3775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Budějovice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84" name="Group 179"/>
            <p:cNvGrpSpPr>
              <a:grpSpLocks/>
            </p:cNvGrpSpPr>
            <p:nvPr/>
          </p:nvGrpSpPr>
          <p:grpSpPr bwMode="auto">
            <a:xfrm>
              <a:off x="1336" y="3534"/>
              <a:ext cx="26" cy="26"/>
              <a:chOff x="1336" y="3534"/>
              <a:chExt cx="26" cy="26"/>
            </a:xfrm>
          </p:grpSpPr>
          <p:sp>
            <p:nvSpPr>
              <p:cNvPr id="131" name="Rectangle 177"/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32" name="Rectangle 178"/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85" name="Rectangle 180"/>
            <p:cNvSpPr>
              <a:spLocks noChangeArrowheads="1"/>
            </p:cNvSpPr>
            <p:nvPr/>
          </p:nvSpPr>
          <p:spPr bwMode="auto">
            <a:xfrm>
              <a:off x="1219" y="3567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       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86" name="Rectangle 181"/>
            <p:cNvSpPr>
              <a:spLocks noChangeArrowheads="1"/>
            </p:cNvSpPr>
            <p:nvPr/>
          </p:nvSpPr>
          <p:spPr bwMode="auto">
            <a:xfrm>
              <a:off x="1219" y="3603"/>
              <a:ext cx="12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Jihlava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87" name="Rectangle 182"/>
            <p:cNvSpPr>
              <a:spLocks noChangeArrowheads="1"/>
            </p:cNvSpPr>
            <p:nvPr/>
          </p:nvSpPr>
          <p:spPr bwMode="auto">
            <a:xfrm>
              <a:off x="1691" y="3487"/>
              <a:ext cx="20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Olomouc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88" name="Group 185"/>
            <p:cNvGrpSpPr>
              <a:grpSpLocks/>
            </p:cNvGrpSpPr>
            <p:nvPr/>
          </p:nvGrpSpPr>
          <p:grpSpPr bwMode="auto">
            <a:xfrm>
              <a:off x="1802" y="3524"/>
              <a:ext cx="26" cy="26"/>
              <a:chOff x="1802" y="3524"/>
              <a:chExt cx="26" cy="26"/>
            </a:xfrm>
          </p:grpSpPr>
          <p:sp>
            <p:nvSpPr>
              <p:cNvPr id="129" name="Rectangle 183"/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30" name="Rectangle 184"/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89" name="Group 188"/>
            <p:cNvGrpSpPr>
              <a:grpSpLocks/>
            </p:cNvGrpSpPr>
            <p:nvPr/>
          </p:nvGrpSpPr>
          <p:grpSpPr bwMode="auto">
            <a:xfrm>
              <a:off x="1861" y="3607"/>
              <a:ext cx="26" cy="26"/>
              <a:chOff x="1861" y="3607"/>
              <a:chExt cx="26" cy="26"/>
            </a:xfrm>
          </p:grpSpPr>
          <p:sp>
            <p:nvSpPr>
              <p:cNvPr id="127" name="Rectangle 186"/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28" name="Rectangle 187"/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90" name="Rectangle 189"/>
            <p:cNvSpPr>
              <a:spLocks noChangeArrowheads="1"/>
            </p:cNvSpPr>
            <p:nvPr/>
          </p:nvSpPr>
          <p:spPr bwMode="auto">
            <a:xfrm>
              <a:off x="1833" y="3631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Nemocnice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91" name="Rectangle 190"/>
            <p:cNvSpPr>
              <a:spLocks noChangeArrowheads="1"/>
            </p:cNvSpPr>
            <p:nvPr/>
          </p:nvSpPr>
          <p:spPr bwMode="auto">
            <a:xfrm>
              <a:off x="1833" y="3668"/>
              <a:ext cx="7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Zlín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92" name="Group 193"/>
            <p:cNvGrpSpPr>
              <a:grpSpLocks/>
            </p:cNvGrpSpPr>
            <p:nvPr/>
          </p:nvGrpSpPr>
          <p:grpSpPr bwMode="auto">
            <a:xfrm>
              <a:off x="2011" y="3461"/>
              <a:ext cx="26" cy="26"/>
              <a:chOff x="2011" y="3461"/>
              <a:chExt cx="26" cy="26"/>
            </a:xfrm>
          </p:grpSpPr>
          <p:sp>
            <p:nvSpPr>
              <p:cNvPr id="125" name="Rectangle 191"/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26" name="Rectangle 192"/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93" name="Rectangle 194"/>
            <p:cNvSpPr>
              <a:spLocks noChangeArrowheads="1"/>
            </p:cNvSpPr>
            <p:nvPr/>
          </p:nvSpPr>
          <p:spPr bwMode="auto">
            <a:xfrm>
              <a:off x="1955" y="3492"/>
              <a:ext cx="302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 dirty="0">
                  <a:solidFill>
                    <a:srgbClr val="000000"/>
                  </a:solidFill>
                </a:rPr>
                <a:t>Nemocnice             </a:t>
              </a:r>
              <a:endParaRPr kumimoji="1" lang="cs-CZ" altLang="cs-CZ" sz="1600" dirty="0">
                <a:solidFill>
                  <a:srgbClr val="292929"/>
                </a:solidFill>
              </a:endParaRPr>
            </a:p>
          </p:txBody>
        </p:sp>
        <p:sp>
          <p:nvSpPr>
            <p:cNvPr id="94" name="Rectangle 195"/>
            <p:cNvSpPr>
              <a:spLocks noChangeArrowheads="1"/>
            </p:cNvSpPr>
            <p:nvPr/>
          </p:nvSpPr>
          <p:spPr bwMode="auto">
            <a:xfrm>
              <a:off x="1955" y="3529"/>
              <a:ext cx="1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Nový Jičín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95" name="Group 198"/>
            <p:cNvGrpSpPr>
              <a:grpSpLocks/>
            </p:cNvGrpSpPr>
            <p:nvPr/>
          </p:nvGrpSpPr>
          <p:grpSpPr bwMode="auto">
            <a:xfrm>
              <a:off x="2086" y="3372"/>
              <a:ext cx="27" cy="26"/>
              <a:chOff x="2086" y="3372"/>
              <a:chExt cx="27" cy="26"/>
            </a:xfrm>
          </p:grpSpPr>
          <p:sp>
            <p:nvSpPr>
              <p:cNvPr id="123" name="Rectangle 196"/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24" name="Rectangle 197"/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96" name="Rectangle 199"/>
            <p:cNvSpPr>
              <a:spLocks noChangeArrowheads="1"/>
            </p:cNvSpPr>
            <p:nvPr/>
          </p:nvSpPr>
          <p:spPr bwMode="auto">
            <a:xfrm>
              <a:off x="1976" y="3401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Ostrava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97" name="Group 202"/>
            <p:cNvGrpSpPr>
              <a:grpSpLocks/>
            </p:cNvGrpSpPr>
            <p:nvPr/>
          </p:nvGrpSpPr>
          <p:grpSpPr bwMode="auto">
            <a:xfrm>
              <a:off x="1559" y="3610"/>
              <a:ext cx="26" cy="26"/>
              <a:chOff x="1559" y="3610"/>
              <a:chExt cx="26" cy="26"/>
            </a:xfrm>
          </p:grpSpPr>
          <p:sp>
            <p:nvSpPr>
              <p:cNvPr id="121" name="Rectangle 200"/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22" name="Rectangle 201"/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98" name="Rectangle 203"/>
            <p:cNvSpPr>
              <a:spLocks noChangeArrowheads="1"/>
            </p:cNvSpPr>
            <p:nvPr/>
          </p:nvSpPr>
          <p:spPr bwMode="auto">
            <a:xfrm>
              <a:off x="1520" y="3562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MOÚ Brno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99" name="Group 206"/>
            <p:cNvGrpSpPr>
              <a:grpSpLocks/>
            </p:cNvGrpSpPr>
            <p:nvPr/>
          </p:nvGrpSpPr>
          <p:grpSpPr bwMode="auto">
            <a:xfrm>
              <a:off x="1588" y="3610"/>
              <a:ext cx="26" cy="26"/>
              <a:chOff x="1588" y="3610"/>
              <a:chExt cx="26" cy="26"/>
            </a:xfrm>
          </p:grpSpPr>
          <p:sp>
            <p:nvSpPr>
              <p:cNvPr id="119" name="Rectangle 204"/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20" name="Rectangle 205"/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100" name="Rectangle 207"/>
            <p:cNvSpPr>
              <a:spLocks noChangeArrowheads="1"/>
            </p:cNvSpPr>
            <p:nvPr/>
          </p:nvSpPr>
          <p:spPr bwMode="auto">
            <a:xfrm>
              <a:off x="1520" y="3642"/>
              <a:ext cx="13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Brno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101" name="Group 210"/>
            <p:cNvGrpSpPr>
              <a:grpSpLocks/>
            </p:cNvGrpSpPr>
            <p:nvPr/>
          </p:nvGrpSpPr>
          <p:grpSpPr bwMode="auto">
            <a:xfrm>
              <a:off x="1618" y="3610"/>
              <a:ext cx="26" cy="26"/>
              <a:chOff x="1618" y="3610"/>
              <a:chExt cx="26" cy="26"/>
            </a:xfrm>
          </p:grpSpPr>
          <p:sp>
            <p:nvSpPr>
              <p:cNvPr id="117" name="Rectangle 208"/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18" name="Rectangle 209"/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102" name="Rectangle 211"/>
            <p:cNvSpPr>
              <a:spLocks noChangeArrowheads="1"/>
            </p:cNvSpPr>
            <p:nvPr/>
          </p:nvSpPr>
          <p:spPr bwMode="auto">
            <a:xfrm>
              <a:off x="1503" y="3684"/>
              <a:ext cx="23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u sv. Anny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103" name="Rectangle 212"/>
            <p:cNvSpPr>
              <a:spLocks noChangeArrowheads="1"/>
            </p:cNvSpPr>
            <p:nvPr/>
          </p:nvSpPr>
          <p:spPr bwMode="auto">
            <a:xfrm>
              <a:off x="1503" y="3720"/>
              <a:ext cx="8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Brno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grpSp>
          <p:nvGrpSpPr>
            <p:cNvPr id="104" name="Group 215"/>
            <p:cNvGrpSpPr>
              <a:grpSpLocks/>
            </p:cNvGrpSpPr>
            <p:nvPr/>
          </p:nvGrpSpPr>
          <p:grpSpPr bwMode="auto">
            <a:xfrm>
              <a:off x="1039" y="3132"/>
              <a:ext cx="26" cy="26"/>
              <a:chOff x="1039" y="3132"/>
              <a:chExt cx="26" cy="26"/>
            </a:xfrm>
          </p:grpSpPr>
          <p:sp>
            <p:nvSpPr>
              <p:cNvPr id="115" name="Rectangle 213"/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16" name="Rectangle 214"/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105" name="Group 218"/>
            <p:cNvGrpSpPr>
              <a:grpSpLocks/>
            </p:cNvGrpSpPr>
            <p:nvPr/>
          </p:nvGrpSpPr>
          <p:grpSpPr bwMode="auto">
            <a:xfrm>
              <a:off x="1068" y="3132"/>
              <a:ext cx="27" cy="26"/>
              <a:chOff x="1068" y="3132"/>
              <a:chExt cx="27" cy="26"/>
            </a:xfrm>
          </p:grpSpPr>
          <p:sp>
            <p:nvSpPr>
              <p:cNvPr id="113" name="Rectangle 216"/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14" name="Rectangle 217"/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106" name="Group 221"/>
            <p:cNvGrpSpPr>
              <a:grpSpLocks/>
            </p:cNvGrpSpPr>
            <p:nvPr/>
          </p:nvGrpSpPr>
          <p:grpSpPr bwMode="auto">
            <a:xfrm>
              <a:off x="1098" y="3132"/>
              <a:ext cx="26" cy="26"/>
              <a:chOff x="1098" y="3132"/>
              <a:chExt cx="26" cy="26"/>
            </a:xfrm>
          </p:grpSpPr>
          <p:sp>
            <p:nvSpPr>
              <p:cNvPr id="111" name="Rectangle 219"/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  <p:sp>
            <p:nvSpPr>
              <p:cNvPr id="112" name="Rectangle 220"/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1" lang="cs-CZ" altLang="cs-CZ" sz="1600">
                  <a:solidFill>
                    <a:srgbClr val="292929"/>
                  </a:solidFill>
                </a:endParaRPr>
              </a:p>
            </p:txBody>
          </p:sp>
        </p:grpSp>
        <p:sp>
          <p:nvSpPr>
            <p:cNvPr id="107" name="Rectangle 222"/>
            <p:cNvSpPr>
              <a:spLocks noChangeArrowheads="1"/>
            </p:cNvSpPr>
            <p:nvPr/>
          </p:nvSpPr>
          <p:spPr bwMode="auto">
            <a:xfrm>
              <a:off x="875" y="3162"/>
              <a:ext cx="24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Motol Praha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108" name="Rectangle 223"/>
            <p:cNvSpPr>
              <a:spLocks noChangeArrowheads="1"/>
            </p:cNvSpPr>
            <p:nvPr/>
          </p:nvSpPr>
          <p:spPr bwMode="auto">
            <a:xfrm>
              <a:off x="997" y="3076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FN KV Praha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109" name="Rectangle 224"/>
            <p:cNvSpPr>
              <a:spLocks noChangeArrowheads="1"/>
            </p:cNvSpPr>
            <p:nvPr/>
          </p:nvSpPr>
          <p:spPr bwMode="auto">
            <a:xfrm>
              <a:off x="939" y="3215"/>
              <a:ext cx="2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KOC Praha a 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  <p:sp>
          <p:nvSpPr>
            <p:cNvPr id="110" name="Rectangle 225"/>
            <p:cNvSpPr>
              <a:spLocks noChangeArrowheads="1"/>
            </p:cNvSpPr>
            <p:nvPr/>
          </p:nvSpPr>
          <p:spPr bwMode="auto">
            <a:xfrm>
              <a:off x="939" y="3252"/>
              <a:ext cx="2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cs-CZ" altLang="cs-CZ" sz="400">
                  <a:solidFill>
                    <a:srgbClr val="000000"/>
                  </a:solidFill>
                </a:rPr>
                <a:t>Středočeský kraj</a:t>
              </a: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grpSp>
        <p:nvGrpSpPr>
          <p:cNvPr id="207" name="Group 235"/>
          <p:cNvGrpSpPr>
            <a:grpSpLocks/>
          </p:cNvGrpSpPr>
          <p:nvPr/>
        </p:nvGrpSpPr>
        <p:grpSpPr bwMode="auto">
          <a:xfrm>
            <a:off x="6448425" y="4897422"/>
            <a:ext cx="350838" cy="354012"/>
            <a:chOff x="536" y="3123"/>
            <a:chExt cx="221" cy="223"/>
          </a:xfrm>
        </p:grpSpPr>
        <p:pic>
          <p:nvPicPr>
            <p:cNvPr id="208" name="Picture 23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" name="Rectangle 234"/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10" name="Rectangle 236"/>
          <p:cNvSpPr>
            <a:spLocks noChangeArrowheads="1"/>
          </p:cNvSpPr>
          <p:nvPr/>
        </p:nvSpPr>
        <p:spPr bwMode="auto">
          <a:xfrm>
            <a:off x="6440488" y="489107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11" name="Group 239"/>
          <p:cNvGrpSpPr>
            <a:grpSpLocks/>
          </p:cNvGrpSpPr>
          <p:nvPr/>
        </p:nvGrpSpPr>
        <p:grpSpPr bwMode="auto">
          <a:xfrm>
            <a:off x="6442537" y="4906064"/>
            <a:ext cx="350838" cy="354012"/>
            <a:chOff x="536" y="3123"/>
            <a:chExt cx="221" cy="223"/>
          </a:xfrm>
        </p:grpSpPr>
        <p:pic>
          <p:nvPicPr>
            <p:cNvPr id="212" name="Picture 23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Rectangle 238"/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14" name="Rectangle 240"/>
          <p:cNvSpPr>
            <a:spLocks noChangeArrowheads="1"/>
          </p:cNvSpPr>
          <p:nvPr/>
        </p:nvSpPr>
        <p:spPr bwMode="auto">
          <a:xfrm>
            <a:off x="6440488" y="489107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15" name="Group 243"/>
          <p:cNvGrpSpPr>
            <a:grpSpLocks/>
          </p:cNvGrpSpPr>
          <p:nvPr/>
        </p:nvGrpSpPr>
        <p:grpSpPr bwMode="auto">
          <a:xfrm>
            <a:off x="6751638" y="5503847"/>
            <a:ext cx="352425" cy="354012"/>
            <a:chOff x="727" y="3505"/>
            <a:chExt cx="222" cy="223"/>
          </a:xfrm>
        </p:grpSpPr>
        <p:pic>
          <p:nvPicPr>
            <p:cNvPr id="216" name="Picture 2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" name="Rectangle 242"/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18" name="Rectangle 244"/>
          <p:cNvSpPr>
            <a:spLocks noChangeArrowheads="1"/>
          </p:cNvSpPr>
          <p:nvPr/>
        </p:nvSpPr>
        <p:spPr bwMode="auto">
          <a:xfrm>
            <a:off x="6745288" y="549749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19" name="Group 247"/>
          <p:cNvGrpSpPr>
            <a:grpSpLocks/>
          </p:cNvGrpSpPr>
          <p:nvPr/>
        </p:nvGrpSpPr>
        <p:grpSpPr bwMode="auto">
          <a:xfrm>
            <a:off x="6751638" y="5503847"/>
            <a:ext cx="352425" cy="354012"/>
            <a:chOff x="727" y="3505"/>
            <a:chExt cx="222" cy="223"/>
          </a:xfrm>
        </p:grpSpPr>
        <p:pic>
          <p:nvPicPr>
            <p:cNvPr id="220" name="Picture 2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Rectangle 246"/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22" name="Rectangle 248"/>
          <p:cNvSpPr>
            <a:spLocks noChangeArrowheads="1"/>
          </p:cNvSpPr>
          <p:nvPr/>
        </p:nvSpPr>
        <p:spPr bwMode="auto">
          <a:xfrm>
            <a:off x="6745288" y="549749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23" name="Group 251"/>
          <p:cNvGrpSpPr>
            <a:grpSpLocks/>
          </p:cNvGrpSpPr>
          <p:nvPr/>
        </p:nvGrpSpPr>
        <p:grpSpPr bwMode="auto">
          <a:xfrm>
            <a:off x="7600950" y="5686409"/>
            <a:ext cx="352425" cy="354012"/>
            <a:chOff x="1262" y="3620"/>
            <a:chExt cx="222" cy="223"/>
          </a:xfrm>
        </p:grpSpPr>
        <p:pic>
          <p:nvPicPr>
            <p:cNvPr id="224" name="Picture 24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Rectangle 250"/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26" name="Rectangle 252"/>
          <p:cNvSpPr>
            <a:spLocks noChangeArrowheads="1"/>
          </p:cNvSpPr>
          <p:nvPr/>
        </p:nvSpPr>
        <p:spPr bwMode="auto">
          <a:xfrm>
            <a:off x="7594600" y="568005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27" name="Group 255"/>
          <p:cNvGrpSpPr>
            <a:grpSpLocks/>
          </p:cNvGrpSpPr>
          <p:nvPr/>
        </p:nvGrpSpPr>
        <p:grpSpPr bwMode="auto">
          <a:xfrm>
            <a:off x="7600950" y="5686409"/>
            <a:ext cx="352425" cy="354012"/>
            <a:chOff x="1262" y="3620"/>
            <a:chExt cx="222" cy="223"/>
          </a:xfrm>
        </p:grpSpPr>
        <p:pic>
          <p:nvPicPr>
            <p:cNvPr id="228" name="Picture 25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9" name="Rectangle 254"/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30" name="Rectangle 256"/>
          <p:cNvSpPr>
            <a:spLocks noChangeArrowheads="1"/>
          </p:cNvSpPr>
          <p:nvPr/>
        </p:nvSpPr>
        <p:spPr bwMode="auto">
          <a:xfrm>
            <a:off x="7594600" y="568005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31" name="Group 259"/>
          <p:cNvGrpSpPr>
            <a:grpSpLocks/>
          </p:cNvGrpSpPr>
          <p:nvPr/>
        </p:nvGrpSpPr>
        <p:grpSpPr bwMode="auto">
          <a:xfrm>
            <a:off x="8634413" y="5564172"/>
            <a:ext cx="350838" cy="354012"/>
            <a:chOff x="1913" y="3543"/>
            <a:chExt cx="221" cy="223"/>
          </a:xfrm>
        </p:grpSpPr>
        <p:pic>
          <p:nvPicPr>
            <p:cNvPr id="232" name="Picture 25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" name="Rectangle 258"/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34" name="Rectangle 260"/>
          <p:cNvSpPr>
            <a:spLocks noChangeArrowheads="1"/>
          </p:cNvSpPr>
          <p:nvPr/>
        </p:nvSpPr>
        <p:spPr bwMode="auto">
          <a:xfrm>
            <a:off x="8626475" y="555782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35" name="Group 263"/>
          <p:cNvGrpSpPr>
            <a:grpSpLocks/>
          </p:cNvGrpSpPr>
          <p:nvPr/>
        </p:nvGrpSpPr>
        <p:grpSpPr bwMode="auto">
          <a:xfrm>
            <a:off x="8634413" y="5564172"/>
            <a:ext cx="350838" cy="354012"/>
            <a:chOff x="1913" y="3543"/>
            <a:chExt cx="221" cy="223"/>
          </a:xfrm>
        </p:grpSpPr>
        <p:pic>
          <p:nvPicPr>
            <p:cNvPr id="236" name="Picture 26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Rectangle 262"/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38" name="Rectangle 264"/>
          <p:cNvSpPr>
            <a:spLocks noChangeArrowheads="1"/>
          </p:cNvSpPr>
          <p:nvPr/>
        </p:nvSpPr>
        <p:spPr bwMode="auto">
          <a:xfrm>
            <a:off x="8626475" y="555782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39" name="Group 267"/>
          <p:cNvGrpSpPr>
            <a:grpSpLocks/>
          </p:cNvGrpSpPr>
          <p:nvPr/>
        </p:nvGrpSpPr>
        <p:grpSpPr bwMode="auto">
          <a:xfrm>
            <a:off x="8451850" y="4776772"/>
            <a:ext cx="350838" cy="352425"/>
            <a:chOff x="1798" y="3047"/>
            <a:chExt cx="221" cy="222"/>
          </a:xfrm>
        </p:grpSpPr>
        <p:pic>
          <p:nvPicPr>
            <p:cNvPr id="240" name="Picture 26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" name="Rectangle 266"/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42" name="Rectangle 268"/>
          <p:cNvSpPr>
            <a:spLocks noChangeArrowheads="1"/>
          </p:cNvSpPr>
          <p:nvPr/>
        </p:nvSpPr>
        <p:spPr bwMode="auto">
          <a:xfrm>
            <a:off x="8445500" y="476883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43" name="Group 271"/>
          <p:cNvGrpSpPr>
            <a:grpSpLocks/>
          </p:cNvGrpSpPr>
          <p:nvPr/>
        </p:nvGrpSpPr>
        <p:grpSpPr bwMode="auto">
          <a:xfrm>
            <a:off x="8451850" y="4776772"/>
            <a:ext cx="350838" cy="352425"/>
            <a:chOff x="1798" y="3047"/>
            <a:chExt cx="221" cy="222"/>
          </a:xfrm>
        </p:grpSpPr>
        <p:pic>
          <p:nvPicPr>
            <p:cNvPr id="244" name="Picture 26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" name="Rectangle 270"/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46" name="Rectangle 272"/>
          <p:cNvSpPr>
            <a:spLocks noChangeArrowheads="1"/>
          </p:cNvSpPr>
          <p:nvPr/>
        </p:nvSpPr>
        <p:spPr bwMode="auto">
          <a:xfrm>
            <a:off x="8445500" y="476883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47" name="Group 275"/>
          <p:cNvGrpSpPr>
            <a:grpSpLocks/>
          </p:cNvGrpSpPr>
          <p:nvPr/>
        </p:nvGrpSpPr>
        <p:grpSpPr bwMode="auto">
          <a:xfrm>
            <a:off x="7783513" y="4349734"/>
            <a:ext cx="352425" cy="354012"/>
            <a:chOff x="1377" y="2778"/>
            <a:chExt cx="222" cy="223"/>
          </a:xfrm>
        </p:grpSpPr>
        <p:pic>
          <p:nvPicPr>
            <p:cNvPr id="248" name="Picture 27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" name="Rectangle 274"/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50" name="Rectangle 276"/>
          <p:cNvSpPr>
            <a:spLocks noChangeArrowheads="1"/>
          </p:cNvSpPr>
          <p:nvPr/>
        </p:nvSpPr>
        <p:spPr bwMode="auto">
          <a:xfrm>
            <a:off x="7777163" y="434338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51" name="Group 279"/>
          <p:cNvGrpSpPr>
            <a:grpSpLocks/>
          </p:cNvGrpSpPr>
          <p:nvPr/>
        </p:nvGrpSpPr>
        <p:grpSpPr bwMode="auto">
          <a:xfrm>
            <a:off x="7783513" y="4349734"/>
            <a:ext cx="352425" cy="354012"/>
            <a:chOff x="1377" y="2778"/>
            <a:chExt cx="222" cy="223"/>
          </a:xfrm>
        </p:grpSpPr>
        <p:pic>
          <p:nvPicPr>
            <p:cNvPr id="252" name="Picture 27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" name="Rectangle 278"/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54" name="Rectangle 280"/>
          <p:cNvSpPr>
            <a:spLocks noChangeArrowheads="1"/>
          </p:cNvSpPr>
          <p:nvPr/>
        </p:nvSpPr>
        <p:spPr bwMode="auto">
          <a:xfrm>
            <a:off x="7777163" y="434338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55" name="Group 283"/>
          <p:cNvGrpSpPr>
            <a:grpSpLocks/>
          </p:cNvGrpSpPr>
          <p:nvPr/>
        </p:nvGrpSpPr>
        <p:grpSpPr bwMode="auto">
          <a:xfrm>
            <a:off x="6934200" y="4351322"/>
            <a:ext cx="350838" cy="354012"/>
            <a:chOff x="842" y="2779"/>
            <a:chExt cx="221" cy="223"/>
          </a:xfrm>
        </p:grpSpPr>
        <p:pic>
          <p:nvPicPr>
            <p:cNvPr id="256" name="Picture 28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Rectangle 282"/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58" name="Rectangle 284"/>
          <p:cNvSpPr>
            <a:spLocks noChangeArrowheads="1"/>
          </p:cNvSpPr>
          <p:nvPr/>
        </p:nvSpPr>
        <p:spPr bwMode="auto">
          <a:xfrm>
            <a:off x="6926263" y="434497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grpSp>
        <p:nvGrpSpPr>
          <p:cNvPr id="259" name="Group 287"/>
          <p:cNvGrpSpPr>
            <a:grpSpLocks/>
          </p:cNvGrpSpPr>
          <p:nvPr/>
        </p:nvGrpSpPr>
        <p:grpSpPr bwMode="auto">
          <a:xfrm>
            <a:off x="6934200" y="4351322"/>
            <a:ext cx="350838" cy="354012"/>
            <a:chOff x="842" y="2779"/>
            <a:chExt cx="221" cy="223"/>
          </a:xfrm>
        </p:grpSpPr>
        <p:pic>
          <p:nvPicPr>
            <p:cNvPr id="260" name="Picture 28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" name="Rectangle 286"/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kumimoji="1" lang="cs-CZ" altLang="cs-CZ" sz="1600">
                <a:solidFill>
                  <a:srgbClr val="292929"/>
                </a:solidFill>
              </a:endParaRPr>
            </a:p>
          </p:txBody>
        </p:sp>
      </p:grpSp>
      <p:sp>
        <p:nvSpPr>
          <p:cNvPr id="262" name="Rectangle 288"/>
          <p:cNvSpPr>
            <a:spLocks noChangeArrowheads="1"/>
          </p:cNvSpPr>
          <p:nvPr/>
        </p:nvSpPr>
        <p:spPr bwMode="auto">
          <a:xfrm>
            <a:off x="6926263" y="434497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cs-CZ" altLang="cs-CZ" sz="1600">
              <a:solidFill>
                <a:srgbClr val="292929"/>
              </a:solidFill>
            </a:endParaRPr>
          </a:p>
        </p:txBody>
      </p:sp>
      <p:sp>
        <p:nvSpPr>
          <p:cNvPr id="263" name="Text Box 20"/>
          <p:cNvSpPr txBox="1">
            <a:spLocks noChangeArrowheads="1"/>
          </p:cNvSpPr>
          <p:nvPr/>
        </p:nvSpPr>
        <p:spPr bwMode="auto">
          <a:xfrm>
            <a:off x="6675237" y="4935348"/>
            <a:ext cx="1952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itchFamily="34" charset="0"/>
              </a:rPr>
              <a:t>Referenční sítě PZS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Text Box 20"/>
          <p:cNvSpPr txBox="1">
            <a:spLocks noChangeArrowheads="1"/>
          </p:cNvSpPr>
          <p:nvPr/>
        </p:nvSpPr>
        <p:spPr bwMode="auto">
          <a:xfrm>
            <a:off x="627907" y="5220254"/>
            <a:ext cx="19520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1800" dirty="0" smtClean="0">
                <a:solidFill>
                  <a:srgbClr val="0000FF"/>
                </a:solidFill>
                <a:latin typeface="Arial Black" pitchFamily="34" charset="0"/>
              </a:rPr>
              <a:t>Plátci zdravotní péče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5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19248"/>
            <a:ext cx="864096" cy="10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" name="Přímá spojnice se šipkou 265"/>
          <p:cNvCxnSpPr/>
          <p:nvPr/>
        </p:nvCxnSpPr>
        <p:spPr bwMode="auto">
          <a:xfrm flipH="1" flipV="1">
            <a:off x="5076056" y="1614631"/>
            <a:ext cx="1846443" cy="253305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7" name="Přímá spojnice se šipkou 266"/>
          <p:cNvCxnSpPr/>
          <p:nvPr/>
        </p:nvCxnSpPr>
        <p:spPr bwMode="auto">
          <a:xfrm flipH="1">
            <a:off x="3210803" y="5764534"/>
            <a:ext cx="3161397" cy="24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68" name="Přímá spojnice se šipkou 267"/>
          <p:cNvCxnSpPr/>
          <p:nvPr/>
        </p:nvCxnSpPr>
        <p:spPr bwMode="auto">
          <a:xfrm flipH="1" flipV="1">
            <a:off x="5148064" y="4151268"/>
            <a:ext cx="1096419" cy="9121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69" name="Přímá spojnice se šipkou 268"/>
          <p:cNvCxnSpPr/>
          <p:nvPr/>
        </p:nvCxnSpPr>
        <p:spPr bwMode="auto">
          <a:xfrm flipV="1">
            <a:off x="4463280" y="1535072"/>
            <a:ext cx="1" cy="13795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0" name="Ovál 269"/>
          <p:cNvSpPr/>
          <p:nvPr/>
        </p:nvSpPr>
        <p:spPr bwMode="auto">
          <a:xfrm>
            <a:off x="2486572" y="2573509"/>
            <a:ext cx="512738" cy="52029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71" name="TextovéPole 270"/>
          <p:cNvSpPr txBox="1"/>
          <p:nvPr/>
        </p:nvSpPr>
        <p:spPr>
          <a:xfrm>
            <a:off x="2499446" y="2616353"/>
            <a:ext cx="564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2.</a:t>
            </a:r>
            <a:endParaRPr lang="en-US" sz="2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72" name="Ovál 271"/>
          <p:cNvSpPr/>
          <p:nvPr/>
        </p:nvSpPr>
        <p:spPr bwMode="auto">
          <a:xfrm>
            <a:off x="5722740" y="2543184"/>
            <a:ext cx="512738" cy="52029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73" name="TextovéPole 272"/>
          <p:cNvSpPr txBox="1"/>
          <p:nvPr/>
        </p:nvSpPr>
        <p:spPr>
          <a:xfrm>
            <a:off x="5735614" y="2578403"/>
            <a:ext cx="564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3.</a:t>
            </a:r>
            <a:endParaRPr lang="en-US" sz="2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74" name="Ovál 273"/>
          <p:cNvSpPr/>
          <p:nvPr/>
        </p:nvSpPr>
        <p:spPr bwMode="auto">
          <a:xfrm>
            <a:off x="4211960" y="2122494"/>
            <a:ext cx="512738" cy="52029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75" name="TextovéPole 274"/>
          <p:cNvSpPr txBox="1"/>
          <p:nvPr/>
        </p:nvSpPr>
        <p:spPr>
          <a:xfrm>
            <a:off x="4212134" y="2144863"/>
            <a:ext cx="564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1.</a:t>
            </a:r>
            <a:endParaRPr lang="en-US" sz="22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76" name="Text Box 17"/>
          <p:cNvSpPr txBox="1">
            <a:spLocks noChangeArrowheads="1"/>
          </p:cNvSpPr>
          <p:nvPr/>
        </p:nvSpPr>
        <p:spPr bwMode="auto">
          <a:xfrm>
            <a:off x="3419872" y="2975232"/>
            <a:ext cx="21236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NR-PZS</a:t>
            </a:r>
          </a:p>
          <a:p>
            <a:pPr algn="ctr"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NR-ZP</a:t>
            </a:r>
            <a:endParaRPr kumimoji="0" lang="cs-CZ" altLang="cs-CZ" sz="2800" b="0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277" name="Picture 16" descr="http://t3.gstatic.com/images?q=tbn:ANd9GcQcJxskDqnVD5QpYG4wNPrHjkMQ3yWcw6e0BS11wFJM7mul-Om4J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51" y="3957600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Ovál 277"/>
          <p:cNvSpPr/>
          <p:nvPr/>
        </p:nvSpPr>
        <p:spPr bwMode="auto">
          <a:xfrm>
            <a:off x="1547664" y="1895112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279" name="TextovéPole 278"/>
          <p:cNvSpPr txBox="1"/>
          <p:nvPr/>
        </p:nvSpPr>
        <p:spPr>
          <a:xfrm>
            <a:off x="1043608" y="196729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i="1" dirty="0" smtClean="0">
                <a:solidFill>
                  <a:srgbClr val="0000FF"/>
                </a:solidFill>
                <a:latin typeface="Arial" charset="0"/>
              </a:rPr>
              <a:t>Novela z. 372</a:t>
            </a:r>
            <a:endParaRPr lang="cs-CZ" sz="2000" i="1" dirty="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80" name="Ovál 279"/>
          <p:cNvSpPr/>
          <p:nvPr/>
        </p:nvSpPr>
        <p:spPr bwMode="auto">
          <a:xfrm>
            <a:off x="3775937" y="5545080"/>
            <a:ext cx="2056520" cy="44697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281" name="TextovéPole 280"/>
          <p:cNvSpPr txBox="1"/>
          <p:nvPr/>
        </p:nvSpPr>
        <p:spPr>
          <a:xfrm>
            <a:off x="3226561" y="5571465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i="1" dirty="0" smtClean="0">
                <a:solidFill>
                  <a:srgbClr val="0000FF"/>
                </a:solidFill>
                <a:latin typeface="Arial" charset="0"/>
              </a:rPr>
              <a:t>Novela z. 48</a:t>
            </a:r>
            <a:endParaRPr lang="cs-CZ" sz="2000" i="1" dirty="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82" name="Ovál 281"/>
          <p:cNvSpPr/>
          <p:nvPr/>
        </p:nvSpPr>
        <p:spPr bwMode="auto">
          <a:xfrm>
            <a:off x="6156176" y="3209733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283" name="TextovéPole 282"/>
          <p:cNvSpPr txBox="1"/>
          <p:nvPr/>
        </p:nvSpPr>
        <p:spPr>
          <a:xfrm>
            <a:off x="5652120" y="328191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i="1" dirty="0" smtClean="0">
                <a:solidFill>
                  <a:srgbClr val="0000FF"/>
                </a:solidFill>
                <a:latin typeface="Arial" charset="0"/>
              </a:rPr>
              <a:t>Novela z. 372</a:t>
            </a:r>
            <a:endParaRPr lang="cs-CZ" sz="2000" i="1" dirty="0" smtClean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284" name="Text Box 17"/>
          <p:cNvSpPr txBox="1">
            <a:spLocks noChangeArrowheads="1"/>
          </p:cNvSpPr>
          <p:nvPr/>
        </p:nvSpPr>
        <p:spPr bwMode="auto">
          <a:xfrm>
            <a:off x="-324544" y="3695312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NR - HZS</a:t>
            </a:r>
            <a:endParaRPr kumimoji="0" lang="cs-CZ" altLang="cs-CZ" sz="2800" b="0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285" name="Text Box 17"/>
          <p:cNvSpPr txBox="1">
            <a:spLocks noChangeArrowheads="1"/>
          </p:cNvSpPr>
          <p:nvPr/>
        </p:nvSpPr>
        <p:spPr bwMode="auto">
          <a:xfrm>
            <a:off x="6192740" y="936429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</a:pPr>
            <a:r>
              <a:rPr kumimoji="0" lang="cs-CZ" altLang="cs-CZ" sz="2800" b="0" i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NC-MNK</a:t>
            </a:r>
            <a:endParaRPr kumimoji="0" lang="cs-CZ" altLang="cs-CZ" sz="2800" b="0" i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92012" y="3048237"/>
            <a:ext cx="64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2" y="63016"/>
            <a:ext cx="8870687" cy="648072"/>
          </a:xfrm>
        </p:spPr>
        <p:txBody>
          <a:bodyPr/>
          <a:lstStyle/>
          <a:p>
            <a:r>
              <a:rPr lang="cs-CZ" sz="2400" dirty="0" smtClean="0"/>
              <a:t>Systém hodnocení indikátorů kvality je promítnut do věcného záměru zákona o elektronizace zdravotnictví 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5833" y="1340768"/>
            <a:ext cx="887281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Zákon bude definovat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indikátory kvality jako zvláštní kategorii referenčních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zdravotnických ukazatelů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proces jejich metodické definice, zveřejňování a publikování bude plně podřízen pravidlům definovaným pro tyto referenční ukazatele jako celek. 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Nad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rámec toho budou pro hlavní segmenty péče (akutní lůžková péče, následná a dlouhodobá péče, péče paliativní, péče ambulantní, primární péče registrujících lékařů, atd.) zákonem vymezeny oblasti, na které se kvantitativní hodnocení kvality pomocí indikátorů bude vztahovat. </a:t>
            </a:r>
            <a:endParaRPr kumimoji="0" lang="cs-CZ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Konkrétní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určení hodnocených parametrů a jejich každoroční aktualizace bude zajišťována prováděcím předpisem. </a:t>
            </a:r>
            <a:endParaRPr kumimoji="0" lang="cs-CZ" sz="1800" b="1" i="0" u="none" strike="noStrike" kern="1200" cap="none" spc="0" normalizeH="0" baseline="0" noProof="0" dirty="0" smtClean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Povinnost daná statistickému ústavu bude doplněna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povinnostmi uloženými poskytovatelům v daných segmentech péče indikátory kvality zveřejňovat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</a:t>
            </a: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poskytovat součinnost při jejich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hodnocení.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ladislav.dusek@uzis.cz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627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584448"/>
            <a:ext cx="7772400" cy="2121408"/>
          </a:xfrm>
        </p:spPr>
        <p:txBody>
          <a:bodyPr/>
          <a:lstStyle/>
          <a:p>
            <a:r>
              <a:rPr lang="cs-CZ" i="1" dirty="0" smtClean="0"/>
              <a:t>II. </a:t>
            </a:r>
            <a:br>
              <a:rPr lang="cs-CZ" i="1" dirty="0" smtClean="0"/>
            </a:br>
            <a:r>
              <a:rPr lang="cs-CZ" i="1" dirty="0" smtClean="0"/>
              <a:t>Mandát a zázemí pro rekonstrukci NZIS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56780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strategie Zdraví 2020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002081"/>
            <a:ext cx="849694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Národní strategie ochrany a podpory zdraví a prevence nemocí </a:t>
            </a:r>
            <a:endParaRPr lang="cs-CZ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cs-CZ" sz="2000" dirty="0" smtClean="0"/>
              <a:t>(zkráceně </a:t>
            </a:r>
            <a:r>
              <a:rPr lang="cs-CZ" sz="2000" dirty="0"/>
              <a:t>„Národní strategie Zdraví </a:t>
            </a:r>
            <a:r>
              <a:rPr lang="cs-CZ" sz="2000" dirty="0" smtClean="0"/>
              <a:t>2020“)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187288" y="1839713"/>
            <a:ext cx="54648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rámcovým souhrnem opatření pro rozvoj veřejného zdraví v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ČR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nástrojem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implementaci programu WHO Zdraví 2020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byl schválen 62. zasedáním Regionálního výboru Světové zdravotnické organizace pro Evropu v září </a:t>
            </a: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NS Zdraví 2020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podpořila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vláda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v roce 2014 v usnesení č. 23 ze dne 8. ledna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rovněž Poslanecká sněmovna Parlamentu České republiky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usnesení č. 175 ze dne 20. března 2014.</a:t>
            </a:r>
            <a:endParaRPr lang="cs-CZ" sz="20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401" y="1937808"/>
            <a:ext cx="3023071" cy="430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0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4924" y="95175"/>
            <a:ext cx="8208912" cy="648072"/>
          </a:xfrm>
        </p:spPr>
        <p:txBody>
          <a:bodyPr/>
          <a:lstStyle/>
          <a:p>
            <a:r>
              <a:rPr lang="cs-CZ" dirty="0" smtClean="0"/>
              <a:t>Hlavní úkoly Akčního plánu 7 („</a:t>
            </a:r>
            <a:r>
              <a:rPr lang="cs-CZ" dirty="0" err="1" smtClean="0"/>
              <a:t>screeningy</a:t>
            </a:r>
            <a:r>
              <a:rPr lang="cs-CZ" dirty="0" smtClean="0"/>
              <a:t>“)</a:t>
            </a:r>
            <a:endParaRPr lang="en-GB" dirty="0"/>
          </a:p>
        </p:txBody>
      </p:sp>
      <p:cxnSp>
        <p:nvCxnSpPr>
          <p:cNvPr id="32" name="Přímá spojnice se šipkou 31"/>
          <p:cNvCxnSpPr/>
          <p:nvPr/>
        </p:nvCxnSpPr>
        <p:spPr>
          <a:xfrm>
            <a:off x="802828" y="1210749"/>
            <a:ext cx="1874271" cy="33161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763066" y="1434979"/>
            <a:ext cx="5664838" cy="51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Ustavit Národní centrum zajišťující 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validaci a metodický rozvoj programů sekundární prevence </a:t>
            </a:r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vážných chorob 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1014" y="874782"/>
            <a:ext cx="925418" cy="36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cs-CZ" sz="3400" b="1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AP7</a:t>
            </a:r>
            <a:endParaRPr lang="en-US" sz="3400" b="1" i="1" dirty="0" smtClean="0">
              <a:solidFill>
                <a:srgbClr val="002060"/>
              </a:solidFill>
              <a:latin typeface="Arial"/>
              <a:sym typeface="Wingdings" pitchFamily="2" charset="2"/>
            </a:endParaRPr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643283" y="1227724"/>
            <a:ext cx="2349768" cy="126566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051099" y="2376554"/>
            <a:ext cx="6116702" cy="8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Vybudovat informační zázemí (systém) </a:t>
            </a:r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pro hodnocení výkonnosti, kvality a nákladové efektivnosti programů prevence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>
            <a:off x="551086" y="1264755"/>
            <a:ext cx="2577705" cy="2304709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3446809" y="4533446"/>
            <a:ext cx="5201433" cy="51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Iniciovat pilotní projekty </a:t>
            </a:r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rozvíjející programy prevence vážných chorob v ČR 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  <p:cxnSp>
        <p:nvCxnSpPr>
          <p:cNvPr id="40" name="Přímá spojnice se šipkou 39"/>
          <p:cNvCxnSpPr/>
          <p:nvPr/>
        </p:nvCxnSpPr>
        <p:spPr>
          <a:xfrm>
            <a:off x="407071" y="1292446"/>
            <a:ext cx="2984653" cy="330158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3506980" y="5492183"/>
            <a:ext cx="4628454" cy="6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Vyvinout a implementovat metodiku hodnocení programů prevence 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dle standardů HTA </a:t>
            </a:r>
            <a:endParaRPr lang="en-US" sz="1400" dirty="0">
              <a:solidFill>
                <a:srgbClr val="C00000"/>
              </a:solidFill>
              <a:latin typeface="Arial"/>
              <a:ea typeface="Times New Roman"/>
            </a:endParaRPr>
          </a:p>
        </p:txBody>
      </p:sp>
      <p:cxnSp>
        <p:nvCxnSpPr>
          <p:cNvPr id="42" name="Přímá spojnice se šipkou 41"/>
          <p:cNvCxnSpPr/>
          <p:nvPr/>
        </p:nvCxnSpPr>
        <p:spPr>
          <a:xfrm>
            <a:off x="263055" y="1318761"/>
            <a:ext cx="3183754" cy="426817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3214515" y="3388898"/>
            <a:ext cx="5808300" cy="8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Implementovat sadu indikátorů kvality a výkonnosti </a:t>
            </a:r>
            <a:r>
              <a:rPr lang="cs-CZ" sz="1600" b="1" dirty="0" smtClean="0">
                <a:solidFill>
                  <a:schemeClr val="tx1">
                    <a:lumMod val="50000"/>
                  </a:schemeClr>
                </a:solidFill>
                <a:latin typeface="Arial"/>
                <a:ea typeface="Times New Roman"/>
              </a:rPr>
              <a:t>programů prevence v souladu s mezinárodními doporučeními 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Arial"/>
              <a:ea typeface="Times New Roman"/>
            </a:endParaRPr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53" y="1164269"/>
            <a:ext cx="424569" cy="424569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64" y="1860557"/>
            <a:ext cx="424569" cy="424569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84" y="2765904"/>
            <a:ext cx="424569" cy="42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4924" y="95175"/>
            <a:ext cx="8969076" cy="648072"/>
          </a:xfrm>
        </p:spPr>
        <p:txBody>
          <a:bodyPr/>
          <a:lstStyle/>
          <a:p>
            <a:r>
              <a:rPr lang="cs-CZ" dirty="0" smtClean="0"/>
              <a:t>Hlavní úkoly Akčního plánu 13 („ukazatele zdraví“)</a:t>
            </a:r>
            <a:endParaRPr lang="en-GB" dirty="0"/>
          </a:p>
        </p:txBody>
      </p:sp>
      <p:cxnSp>
        <p:nvCxnSpPr>
          <p:cNvPr id="32" name="Přímá spojnice se šipkou 31"/>
          <p:cNvCxnSpPr/>
          <p:nvPr/>
        </p:nvCxnSpPr>
        <p:spPr>
          <a:xfrm>
            <a:off x="848299" y="1187204"/>
            <a:ext cx="1913437" cy="51662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855013" y="1662726"/>
            <a:ext cx="5664838" cy="51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>
                <a:solidFill>
                  <a:srgbClr val="C00000"/>
                </a:solidFill>
                <a:latin typeface="Arial"/>
                <a:ea typeface="Times New Roman"/>
              </a:rPr>
              <a:t>Vybudovat informační zázemí (systém) </a:t>
            </a:r>
            <a:r>
              <a:rPr lang="cs-CZ" sz="1600" b="1" dirty="0">
                <a:solidFill>
                  <a:srgbClr val="000000"/>
                </a:solidFill>
                <a:latin typeface="Arial"/>
                <a:ea typeface="Times New Roman"/>
              </a:rPr>
              <a:t>pro </a:t>
            </a:r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kvantifikaci komplexní sady ukazatelů zdravotního stavu obyvatel 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-69038" y="874782"/>
            <a:ext cx="1131127" cy="36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cs-CZ" sz="3400" b="1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AP13</a:t>
            </a:r>
            <a:endParaRPr lang="en-US" sz="3400" b="1" i="1" dirty="0" smtClean="0">
              <a:solidFill>
                <a:srgbClr val="002060"/>
              </a:solidFill>
              <a:latin typeface="Arial"/>
              <a:sym typeface="Wingdings" pitchFamily="2" charset="2"/>
            </a:endParaRPr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632266" y="1238741"/>
            <a:ext cx="2349768" cy="126566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040082" y="2321469"/>
            <a:ext cx="6116702" cy="8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Implementovat sadu </a:t>
            </a:r>
            <a:r>
              <a:rPr lang="cs-CZ" sz="1600" b="1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ukazatelů odpovídající rozsahem doporučeným 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„</a:t>
            </a:r>
            <a:r>
              <a:rPr lang="cs-CZ" sz="1600" b="1" dirty="0" err="1" smtClean="0">
                <a:solidFill>
                  <a:srgbClr val="C00000"/>
                </a:solidFill>
                <a:latin typeface="Arial"/>
                <a:ea typeface="Times New Roman"/>
              </a:rPr>
              <a:t>European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Arial"/>
                <a:ea typeface="Times New Roman"/>
              </a:rPr>
              <a:t>Core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Arial"/>
                <a:ea typeface="Times New Roman"/>
              </a:rPr>
              <a:t>Health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 </a:t>
            </a:r>
            <a:r>
              <a:rPr lang="cs-CZ" sz="1600" b="1" dirty="0" err="1" smtClean="0">
                <a:solidFill>
                  <a:srgbClr val="C00000"/>
                </a:solidFill>
                <a:latin typeface="Arial"/>
                <a:ea typeface="Times New Roman"/>
              </a:rPr>
              <a:t>Indicators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 – ECHI“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Arial"/>
              <a:ea typeface="Times New Roman"/>
            </a:endParaRPr>
          </a:p>
        </p:txBody>
      </p:sp>
      <p:cxnSp>
        <p:nvCxnSpPr>
          <p:cNvPr id="38" name="Přímá spojnice se šipkou 37"/>
          <p:cNvCxnSpPr/>
          <p:nvPr/>
        </p:nvCxnSpPr>
        <p:spPr>
          <a:xfrm>
            <a:off x="540069" y="1275772"/>
            <a:ext cx="2577705" cy="2304709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3435792" y="4544463"/>
            <a:ext cx="5201433" cy="51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Vybudovat interaktivní on-line pracující informační systém </a:t>
            </a:r>
            <a:r>
              <a:rPr lang="cs-CZ" sz="1600" b="1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a regionální reporting ukazatelů</a:t>
            </a:r>
            <a:endParaRPr lang="en-US" sz="1400" dirty="0">
              <a:solidFill>
                <a:schemeClr val="accent5">
                  <a:lumMod val="10000"/>
                </a:schemeClr>
              </a:solidFill>
              <a:latin typeface="Arial"/>
              <a:ea typeface="Times New Roman"/>
            </a:endParaRPr>
          </a:p>
        </p:txBody>
      </p:sp>
      <p:cxnSp>
        <p:nvCxnSpPr>
          <p:cNvPr id="40" name="Přímá spojnice se šipkou 39"/>
          <p:cNvCxnSpPr/>
          <p:nvPr/>
        </p:nvCxnSpPr>
        <p:spPr>
          <a:xfrm>
            <a:off x="396054" y="1303463"/>
            <a:ext cx="2984653" cy="3301587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3495963" y="5503200"/>
            <a:ext cx="4628454" cy="60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000000"/>
                </a:solidFill>
                <a:latin typeface="Arial"/>
                <a:ea typeface="Times New Roman"/>
              </a:rPr>
              <a:t>Zavést publikaci ukazatelů zdravotního stavu dle standardů </a:t>
            </a:r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„open data“</a:t>
            </a:r>
            <a:endParaRPr lang="en-US" sz="1400" dirty="0">
              <a:solidFill>
                <a:srgbClr val="C00000"/>
              </a:solidFill>
              <a:latin typeface="Arial"/>
              <a:ea typeface="Times New Roman"/>
            </a:endParaRPr>
          </a:p>
        </p:txBody>
      </p:sp>
      <p:cxnSp>
        <p:nvCxnSpPr>
          <p:cNvPr id="42" name="Přímá spojnice se šipkou 41"/>
          <p:cNvCxnSpPr/>
          <p:nvPr/>
        </p:nvCxnSpPr>
        <p:spPr>
          <a:xfrm>
            <a:off x="252038" y="1329778"/>
            <a:ext cx="3183754" cy="4268173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3203498" y="3399915"/>
            <a:ext cx="5808300" cy="83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cs-CZ" sz="1600" b="1" dirty="0" smtClean="0">
                <a:solidFill>
                  <a:srgbClr val="C00000"/>
                </a:solidFill>
                <a:latin typeface="Arial"/>
                <a:ea typeface="Times New Roman"/>
              </a:rPr>
              <a:t>Vyvinout a implementovat metodiku </a:t>
            </a:r>
            <a:r>
              <a:rPr lang="cs-CZ" sz="1600" b="1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srovnávacího hodnocení regionů ČR („</a:t>
            </a:r>
            <a:r>
              <a:rPr lang="cs-CZ" sz="1600" b="1" dirty="0" err="1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population-based</a:t>
            </a:r>
            <a:r>
              <a:rPr lang="cs-CZ" sz="1600" b="1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 </a:t>
            </a:r>
            <a:r>
              <a:rPr lang="cs-CZ" sz="1600" b="1" dirty="0" err="1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benchmarking</a:t>
            </a:r>
            <a:r>
              <a:rPr lang="cs-CZ" sz="1600" b="1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Times New Roman"/>
              </a:rPr>
              <a:t>“)</a:t>
            </a:r>
            <a:endParaRPr lang="en-US" sz="1400" dirty="0">
              <a:solidFill>
                <a:schemeClr val="accent5">
                  <a:lumMod val="10000"/>
                </a:schemeClr>
              </a:solidFill>
              <a:latin typeface="Arial"/>
              <a:ea typeface="Times New Roman"/>
            </a:endParaRPr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36" y="1175286"/>
            <a:ext cx="424569" cy="424569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547" y="1871574"/>
            <a:ext cx="424569" cy="424569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167" y="2776921"/>
            <a:ext cx="424569" cy="42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584448"/>
            <a:ext cx="7772400" cy="2121408"/>
          </a:xfrm>
        </p:spPr>
        <p:txBody>
          <a:bodyPr/>
          <a:lstStyle/>
          <a:p>
            <a:r>
              <a:rPr lang="cs-CZ" i="1" dirty="0" smtClean="0"/>
              <a:t>III. </a:t>
            </a:r>
            <a:br>
              <a:rPr lang="cs-CZ" i="1" dirty="0" smtClean="0"/>
            </a:br>
            <a:r>
              <a:rPr lang="cs-CZ" i="1" dirty="0" smtClean="0"/>
              <a:t>Stav vývoje základních komponent nového NZIS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3755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2">
      <a:dk1>
        <a:srgbClr val="5F5F5F"/>
      </a:dk1>
      <a:lt1>
        <a:sysClr val="window" lastClr="FFFFFF"/>
      </a:lt1>
      <a:dk2>
        <a:srgbClr val="84848E"/>
      </a:dk2>
      <a:lt2>
        <a:srgbClr val="F2F2F2"/>
      </a:lt2>
      <a:accent1>
        <a:srgbClr val="E7B13D"/>
      </a:accent1>
      <a:accent2>
        <a:srgbClr val="3D67BC"/>
      </a:accent2>
      <a:accent3>
        <a:srgbClr val="274073"/>
      </a:accent3>
      <a:accent4>
        <a:srgbClr val="84848E"/>
      </a:accent4>
      <a:accent5>
        <a:srgbClr val="D8D8D8"/>
      </a:accent5>
      <a:accent6>
        <a:srgbClr val="DDDCE0"/>
      </a:accent6>
      <a:hlink>
        <a:srgbClr val="1919FF"/>
      </a:hlink>
      <a:folHlink>
        <a:srgbClr val="00005F"/>
      </a:folHlink>
    </a:clrScheme>
    <a:fontScheme name="Paliativní péč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Vlastní 2">
      <a:dk1>
        <a:srgbClr val="5F5F5F"/>
      </a:dk1>
      <a:lt1>
        <a:sysClr val="window" lastClr="FFFFFF"/>
      </a:lt1>
      <a:dk2>
        <a:srgbClr val="84848E"/>
      </a:dk2>
      <a:lt2>
        <a:srgbClr val="F2F2F2"/>
      </a:lt2>
      <a:accent1>
        <a:srgbClr val="E7B13D"/>
      </a:accent1>
      <a:accent2>
        <a:srgbClr val="3D67BC"/>
      </a:accent2>
      <a:accent3>
        <a:srgbClr val="274073"/>
      </a:accent3>
      <a:accent4>
        <a:srgbClr val="84848E"/>
      </a:accent4>
      <a:accent5>
        <a:srgbClr val="D8D8D8"/>
      </a:accent5>
      <a:accent6>
        <a:srgbClr val="DDDCE0"/>
      </a:accent6>
      <a:hlink>
        <a:srgbClr val="1919FF"/>
      </a:hlink>
      <a:folHlink>
        <a:srgbClr val="00005F"/>
      </a:folHlink>
    </a:clrScheme>
    <a:fontScheme name="Paliativní péč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8496B0"/>
      </a:dk2>
      <a:lt2>
        <a:srgbClr val="E7E6E6"/>
      </a:lt2>
      <a:accent1>
        <a:srgbClr val="132B68"/>
      </a:accent1>
      <a:accent2>
        <a:srgbClr val="3C78A7"/>
      </a:accent2>
      <a:accent3>
        <a:srgbClr val="48A1FA"/>
      </a:accent3>
      <a:accent4>
        <a:srgbClr val="CC3300"/>
      </a:accent4>
      <a:accent5>
        <a:srgbClr val="A5A5A5"/>
      </a:accent5>
      <a:accent6>
        <a:srgbClr val="D8D8D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UZIS-ukazka.pptx" id="{56B6A057-5F8B-4E6D-964B-1BA1FF6DFBEF}" vid="{F1E7C7A5-08C8-4F7D-A8F6-E497C8448340}"/>
    </a:ext>
  </a:extLst>
</a:theme>
</file>

<file path=ppt/theme/theme5.xml><?xml version="1.0" encoding="utf-8"?>
<a:theme xmlns:a="http://schemas.openxmlformats.org/drawingml/2006/main" name="7_Motiv systému Office">
  <a:themeElements>
    <a:clrScheme name="PP">
      <a:dk1>
        <a:srgbClr val="3C3A62"/>
      </a:dk1>
      <a:lt1>
        <a:sysClr val="window" lastClr="FFFFFF"/>
      </a:lt1>
      <a:dk2>
        <a:srgbClr val="49305D"/>
      </a:dk2>
      <a:lt2>
        <a:srgbClr val="EEECE1"/>
      </a:lt2>
      <a:accent1>
        <a:srgbClr val="2D2B49"/>
      </a:accent1>
      <a:accent2>
        <a:srgbClr val="433356"/>
      </a:accent2>
      <a:accent3>
        <a:srgbClr val="68184F"/>
      </a:accent3>
      <a:accent4>
        <a:srgbClr val="7F7F7F"/>
      </a:accent4>
      <a:accent5>
        <a:srgbClr val="FFAC59"/>
      </a:accent5>
      <a:accent6>
        <a:srgbClr val="FFD85B"/>
      </a:accent6>
      <a:hlink>
        <a:srgbClr val="0000FF"/>
      </a:hlink>
      <a:folHlink>
        <a:srgbClr val="5F006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1">
  <a:themeElements>
    <a:clrScheme name="Balónky 12">
      <a:dk1>
        <a:srgbClr val="292929"/>
      </a:dk1>
      <a:lt1>
        <a:srgbClr val="FFFFFF"/>
      </a:lt1>
      <a:dk2>
        <a:srgbClr val="C49654"/>
      </a:dk2>
      <a:lt2>
        <a:srgbClr val="000000"/>
      </a:lt2>
      <a:accent1>
        <a:srgbClr val="A38B69"/>
      </a:accent1>
      <a:accent2>
        <a:srgbClr val="4C9ED0"/>
      </a:accent2>
      <a:accent3>
        <a:srgbClr val="FFFFFF"/>
      </a:accent3>
      <a:accent4>
        <a:srgbClr val="212121"/>
      </a:accent4>
      <a:accent5>
        <a:srgbClr val="CEC4B9"/>
      </a:accent5>
      <a:accent6>
        <a:srgbClr val="448FBC"/>
      </a:accent6>
      <a:hlink>
        <a:srgbClr val="0C419A"/>
      </a:hlink>
      <a:folHlink>
        <a:srgbClr val="7DA7FB"/>
      </a:folHlink>
    </a:clrScheme>
    <a:fontScheme name="Balónk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lónky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0">
        <a:dk1>
          <a:srgbClr val="292929"/>
        </a:dk1>
        <a:lt1>
          <a:srgbClr val="FFFFFF"/>
        </a:lt1>
        <a:dk2>
          <a:srgbClr val="C49654"/>
        </a:dk2>
        <a:lt2>
          <a:srgbClr val="B2B2B2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1">
        <a:dk1>
          <a:srgbClr val="292929"/>
        </a:dk1>
        <a:lt1>
          <a:srgbClr val="FFFFFF"/>
        </a:lt1>
        <a:dk2>
          <a:srgbClr val="C49654"/>
        </a:dk2>
        <a:lt2>
          <a:srgbClr val="000000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2">
        <a:dk1>
          <a:srgbClr val="292929"/>
        </a:dk1>
        <a:lt1>
          <a:srgbClr val="FFFFFF"/>
        </a:lt1>
        <a:dk2>
          <a:srgbClr val="C49654"/>
        </a:dk2>
        <a:lt2>
          <a:srgbClr val="000000"/>
        </a:lt2>
        <a:accent1>
          <a:srgbClr val="A38B69"/>
        </a:accent1>
        <a:accent2>
          <a:srgbClr val="4C9ED0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448FBC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otiv systému Office">
  <a:themeElements>
    <a:clrScheme name="Vlastní 6">
      <a:dk1>
        <a:srgbClr val="000000"/>
      </a:dk1>
      <a:lt1>
        <a:sysClr val="window" lastClr="FFFFFF"/>
      </a:lt1>
      <a:dk2>
        <a:srgbClr val="000000"/>
      </a:dk2>
      <a:lt2>
        <a:srgbClr val="F2F2F2"/>
      </a:lt2>
      <a:accent1>
        <a:srgbClr val="E7B13D"/>
      </a:accent1>
      <a:accent2>
        <a:srgbClr val="3D67BC"/>
      </a:accent2>
      <a:accent3>
        <a:srgbClr val="274073"/>
      </a:accent3>
      <a:accent4>
        <a:srgbClr val="84848E"/>
      </a:accent4>
      <a:accent5>
        <a:srgbClr val="D8D8D8"/>
      </a:accent5>
      <a:accent6>
        <a:srgbClr val="DDDCE0"/>
      </a:accent6>
      <a:hlink>
        <a:srgbClr val="1919FF"/>
      </a:hlink>
      <a:folHlink>
        <a:srgbClr val="00005F"/>
      </a:folHlink>
    </a:clrScheme>
    <a:fontScheme name="Paliativní péč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otiv systému Office">
  <a:themeElements>
    <a:clrScheme name="Vlastní 6">
      <a:dk1>
        <a:srgbClr val="000000"/>
      </a:dk1>
      <a:lt1>
        <a:sysClr val="window" lastClr="FFFFFF"/>
      </a:lt1>
      <a:dk2>
        <a:srgbClr val="000000"/>
      </a:dk2>
      <a:lt2>
        <a:srgbClr val="F2F2F2"/>
      </a:lt2>
      <a:accent1>
        <a:srgbClr val="E7B13D"/>
      </a:accent1>
      <a:accent2>
        <a:srgbClr val="3D67BC"/>
      </a:accent2>
      <a:accent3>
        <a:srgbClr val="274073"/>
      </a:accent3>
      <a:accent4>
        <a:srgbClr val="84848E"/>
      </a:accent4>
      <a:accent5>
        <a:srgbClr val="D8D8D8"/>
      </a:accent5>
      <a:accent6>
        <a:srgbClr val="DDDCE0"/>
      </a:accent6>
      <a:hlink>
        <a:srgbClr val="1919FF"/>
      </a:hlink>
      <a:folHlink>
        <a:srgbClr val="00005F"/>
      </a:folHlink>
    </a:clrScheme>
    <a:fontScheme name="Paliativní péč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lónky 11">
    <a:dk1>
      <a:srgbClr val="292929"/>
    </a:dk1>
    <a:lt1>
      <a:srgbClr val="FFFFFF"/>
    </a:lt1>
    <a:dk2>
      <a:srgbClr val="C49654"/>
    </a:dk2>
    <a:lt2>
      <a:srgbClr val="000000"/>
    </a:lt2>
    <a:accent1>
      <a:srgbClr val="A38B69"/>
    </a:accent1>
    <a:accent2>
      <a:srgbClr val="EBF7FF"/>
    </a:accent2>
    <a:accent3>
      <a:srgbClr val="FFFFFF"/>
    </a:accent3>
    <a:accent4>
      <a:srgbClr val="212121"/>
    </a:accent4>
    <a:accent5>
      <a:srgbClr val="CEC4B9"/>
    </a:accent5>
    <a:accent6>
      <a:srgbClr val="D5E0E7"/>
    </a:accent6>
    <a:hlink>
      <a:srgbClr val="0C419A"/>
    </a:hlink>
    <a:folHlink>
      <a:srgbClr val="7DA7F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6023</TotalTime>
  <Words>2320</Words>
  <Application>Microsoft Office PowerPoint</Application>
  <PresentationFormat>Předvádění na obrazovce (4:3)</PresentationFormat>
  <Paragraphs>632</Paragraphs>
  <Slides>41</Slides>
  <Notes>14</Notes>
  <HiddenSlides>0</HiddenSlides>
  <MMClips>0</MMClips>
  <ScaleCrop>false</ScaleCrop>
  <HeadingPairs>
    <vt:vector size="6" baseType="variant">
      <vt:variant>
        <vt:lpstr>Motiv</vt:lpstr>
      </vt:variant>
      <vt:variant>
        <vt:i4>8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Motiv systému Office</vt:lpstr>
      <vt:lpstr>1_Motiv systému Office</vt:lpstr>
      <vt:lpstr>Motiv sady Office</vt:lpstr>
      <vt:lpstr>3_Motiv systému Office</vt:lpstr>
      <vt:lpstr>7_Motiv systému Office</vt:lpstr>
      <vt:lpstr>Motiv1</vt:lpstr>
      <vt:lpstr>8_Motiv systému Office</vt:lpstr>
      <vt:lpstr>2_Motiv systému Office</vt:lpstr>
      <vt:lpstr>Graf</vt:lpstr>
      <vt:lpstr>Zdroje dat pro hodnocení ukazatelů zdraví, dostupnosti péče a kvality péče  Národní zdravotnický informační systém NZIS </vt:lpstr>
      <vt:lpstr>I.  NZIS v roce 2018:  stav -&gt; možnosti -&gt; další rozvoj</vt:lpstr>
      <vt:lpstr>Co vše zahrnuje NZIS </vt:lpstr>
      <vt:lpstr>Funkčnost nového NZIS se opírá o zákony</vt:lpstr>
      <vt:lpstr>II.  Mandát a zázemí pro rekonstrukci NZIS </vt:lpstr>
      <vt:lpstr>Národní strategie Zdraví 2020</vt:lpstr>
      <vt:lpstr>Hlavní úkoly Akčního plánu 7 („screeningy“)</vt:lpstr>
      <vt:lpstr>Hlavní úkoly Akčního plánu 13 („ukazatele zdraví“)</vt:lpstr>
      <vt:lpstr>III.  Stav vývoje základních komponent nového NZIS</vt:lpstr>
      <vt:lpstr>Nová koncepce NZIS stojí na referenčních registrech </vt:lpstr>
      <vt:lpstr>Nový NZIS nutně vyžaduje propojení zdrojů dat </vt:lpstr>
      <vt:lpstr>Prezentace aplikace PowerPoint</vt:lpstr>
      <vt:lpstr>Ukázka výstupů NR-PZS: dynamika počtu míst poskytování zdravotních služeb: zdravotnická zařízení celkem – celoroční souhrn </vt:lpstr>
      <vt:lpstr>Ukázka výstupů NR-PZS: Dynamika počtu míst poskytování zdravotních služeb: Ordinace praktického lékaře pro děti a dorost</vt:lpstr>
      <vt:lpstr>Ukázky výstupů NR-ZP:  Věk lékařů dle oborů – aktuální dostupná data</vt:lpstr>
      <vt:lpstr>Ukázka komplexního hodnocení dostupnosti péče:  samostatné ordinace PL – stomatologa dle okresů </vt:lpstr>
      <vt:lpstr> IV.  Ukazatele zdravotního stavu: regionální zpravodajství NZIS </vt:lpstr>
      <vt:lpstr>Regionální zpravodajství NZIS</vt:lpstr>
      <vt:lpstr>On-line dostupné ukazatele </vt:lpstr>
      <vt:lpstr>Prezentace aplikace PowerPoint</vt:lpstr>
      <vt:lpstr>Prezentace aplikace PowerPoint</vt:lpstr>
      <vt:lpstr>Regionální zpravodajství NZIS</vt:lpstr>
      <vt:lpstr>Prezentace aplikace PowerPoint</vt:lpstr>
      <vt:lpstr>Prezentace aplikace PowerPoint</vt:lpstr>
      <vt:lpstr> V.  Ukázka nových výstupů Hodnocení paliativní péče </vt:lpstr>
      <vt:lpstr>Národní datová základna paliativní péče</vt:lpstr>
      <vt:lpstr>Národní datová základna paliativní péče</vt:lpstr>
      <vt:lpstr>Prezentace aplikace PowerPoint</vt:lpstr>
      <vt:lpstr>Prezentace aplikace PowerPoint</vt:lpstr>
      <vt:lpstr>Prezentace aplikace PowerPoint</vt:lpstr>
      <vt:lpstr>Prezentace aplikace PowerPoint</vt:lpstr>
      <vt:lpstr> VII.  Koncepce poskytování dat z NZIS </vt:lpstr>
      <vt:lpstr>Standardizace procesů - požadavek na export dat</vt:lpstr>
      <vt:lpstr>Standardizace procesů - požadavek na analýzu dat</vt:lpstr>
      <vt:lpstr>Prezentace aplikace PowerPoint</vt:lpstr>
      <vt:lpstr>Prezentace aplikace PowerPoint</vt:lpstr>
      <vt:lpstr> VIII.  Další legislativní kroky </vt:lpstr>
      <vt:lpstr>Systém hodnocení indikátorů kvality je promítnut do věcného záměru zákona o elektronizaci zdravotnictví </vt:lpstr>
      <vt:lpstr>Systém hodnocení indikátorů kvality je promítnut do věcného záměru zákona o elektronizaci zdravotnictví </vt:lpstr>
      <vt:lpstr>Systém hodnocení indikátorů kvality je promítnut do věcného záměru zákona o elektronizace zdravotnictví </vt:lpstr>
      <vt:lpstr>Děkuji za pozornost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soukupovam</dc:creator>
  <cp:lastModifiedBy>Čížková Klára Mgr.</cp:lastModifiedBy>
  <cp:revision>174</cp:revision>
  <dcterms:created xsi:type="dcterms:W3CDTF">2015-03-19T13:20:03Z</dcterms:created>
  <dcterms:modified xsi:type="dcterms:W3CDTF">2018-10-09T16:49:49Z</dcterms:modified>
</cp:coreProperties>
</file>