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  <p:sldMasterId id="2147483686" r:id="rId3"/>
    <p:sldMasterId id="2147483717" r:id="rId4"/>
    <p:sldMasterId id="2147483729" r:id="rId5"/>
    <p:sldMasterId id="2147483739" r:id="rId6"/>
  </p:sldMasterIdLst>
  <p:notesMasterIdLst>
    <p:notesMasterId r:id="rId33"/>
  </p:notesMasterIdLst>
  <p:handoutMasterIdLst>
    <p:handoutMasterId r:id="rId34"/>
  </p:handoutMasterIdLst>
  <p:sldIdLst>
    <p:sldId id="256" r:id="rId7"/>
    <p:sldId id="353" r:id="rId8"/>
    <p:sldId id="388" r:id="rId9"/>
    <p:sldId id="402" r:id="rId10"/>
    <p:sldId id="404" r:id="rId11"/>
    <p:sldId id="400" r:id="rId12"/>
    <p:sldId id="360" r:id="rId13"/>
    <p:sldId id="399" r:id="rId14"/>
    <p:sldId id="385" r:id="rId15"/>
    <p:sldId id="361" r:id="rId16"/>
    <p:sldId id="391" r:id="rId17"/>
    <p:sldId id="389" r:id="rId18"/>
    <p:sldId id="374" r:id="rId19"/>
    <p:sldId id="375" r:id="rId20"/>
    <p:sldId id="383" r:id="rId21"/>
    <p:sldId id="372" r:id="rId22"/>
    <p:sldId id="393" r:id="rId23"/>
    <p:sldId id="398" r:id="rId24"/>
    <p:sldId id="396" r:id="rId25"/>
    <p:sldId id="403" r:id="rId26"/>
    <p:sldId id="394" r:id="rId27"/>
    <p:sldId id="395" r:id="rId28"/>
    <p:sldId id="406" r:id="rId29"/>
    <p:sldId id="407" r:id="rId30"/>
    <p:sldId id="408" r:id="rId31"/>
    <p:sldId id="376" r:id="rId32"/>
  </p:sldIdLst>
  <p:sldSz cx="9144000" cy="6858000" type="screen4x3"/>
  <p:notesSz cx="6797675" cy="9926638"/>
  <p:embeddedFontLst>
    <p:embeddedFont>
      <p:font typeface="ＭＳ Ｐゴシック" panose="020B0600070205080204" pitchFamily="34" charset="-128"/>
      <p:regular r:id="rId35"/>
    </p:embeddedFont>
    <p:embeddedFont>
      <p:font typeface="Gill Sans" panose="020B0604020202020204" charset="0"/>
      <p:regular r:id="rId36"/>
      <p:bold r:id="rId37"/>
    </p:embeddedFont>
    <p:embeddedFont>
      <p:font typeface="Gill Sans MT" panose="020B0502020104020203" pitchFamily="34" charset="-18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8"/>
    <a:srgbClr val="003258"/>
    <a:srgbClr val="7D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B49A11-FD44-4FDE-B0A0-27E7B85C5078}">
  <a:tblStyle styleId="{98B49A11-FD44-4FDE-B0A0-27E7B85C5078}" styleName="Table_0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Style>
        <a:tcBdr/>
        <a:fill>
          <a:solidFill>
            <a:srgbClr val="CAECDD"/>
          </a:solidFill>
        </a:fill>
      </a:tcStyle>
    </a:band1H>
    <a:band1V>
      <a:tcStyle>
        <a:tcBdr/>
        <a:fill>
          <a:solidFill>
            <a:srgbClr val="CAECDD"/>
          </a:solidFill>
        </a:fill>
      </a:tcStyle>
    </a:band1V>
    <a:la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63E070E-4EE6-439D-BCC3-5389503E0A41}" styleName="Table_1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/>
          </a:solidFill>
        </a:fill>
      </a:tcStyle>
    </a:band1H>
    <a:band1V>
      <a:tcStyle>
        <a:tcBdr/>
        <a:fill>
          <a:solidFill>
            <a:schemeClr val="accent3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/>
  </p:normalViewPr>
  <p:slideViewPr>
    <p:cSldViewPr>
      <p:cViewPr>
        <p:scale>
          <a:sx n="100" d="100"/>
          <a:sy n="100" d="100"/>
        </p:scale>
        <p:origin x="-78" y="13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9B4D3-8461-4A78-9D65-0493DC6736A0}" type="datetimeFigureOut">
              <a:rPr lang="cs-CZ" smtClean="0"/>
              <a:t>9.10.2018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6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676C-DE0A-4C4C-AB5F-9D0A6561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64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1"/>
            <a:ext cx="6797675" cy="99266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0" y="0"/>
            <a:ext cx="2946399" cy="496888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 txBox="1"/>
          <p:nvPr/>
        </p:nvSpPr>
        <p:spPr>
          <a:xfrm>
            <a:off x="3851275" y="0"/>
            <a:ext cx="2946399" cy="496888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38775" cy="4465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0" y="9428162"/>
            <a:ext cx="2946399" cy="496887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85401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541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541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402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BB0EB94-F48C-A243-B9F4-05082C1966DE}" type="slidenum">
              <a:rPr lang="cs-CZ" altLang="cs-CZ" sz="1200">
                <a:solidFill>
                  <a:srgbClr val="000000"/>
                </a:solidFill>
                <a:latin typeface="Times New Roman" charset="0"/>
              </a:rPr>
              <a:pPr/>
              <a:t>26</a:t>
            </a:fld>
            <a:endParaRPr lang="cs-CZ" altLang="cs-CZ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1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/>
        </p:spPr>
      </p:sp>
      <p:sp>
        <p:nvSpPr>
          <p:cNvPr id="481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40363" cy="44672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836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34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 předlohy.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418957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3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298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prstClr val="white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3E5B4F4-85C0-454C-A64B-7AED8633D6B4}" type="datetimeFigureOut">
              <a:rPr lang="cs-CZ" smtClean="0"/>
              <a:pPr/>
              <a:t>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0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39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90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8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0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6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srgbClr val="FFFFFF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1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32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64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6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7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9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srgbClr val="FFFFFF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2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7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12700" y="1968500"/>
            <a:ext cx="9156699" cy="4889500"/>
          </a:xfrm>
          <a:prstGeom prst="rect">
            <a:avLst/>
          </a:prstGeom>
          <a:solidFill>
            <a:srgbClr val="0032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700" y="682625"/>
            <a:ext cx="6737349" cy="59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1220787" y="6245225"/>
            <a:ext cx="13700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2916238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Shape 13"/>
          <p:cNvPicPr preferRelativeResize="0"/>
          <p:nvPr userDrawn="1"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5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"/>
          <p:cNvPicPr preferRelativeResize="0"/>
          <p:nvPr userDrawn="1"/>
        </p:nvPicPr>
        <p:blipFill rotWithShape="1">
          <a:blip r:embed="rId10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98" r:id="rId6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341437"/>
            <a:ext cx="892174" cy="551656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prstClr val="white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pic>
        <p:nvPicPr>
          <p:cNvPr id="13" name="Shape 13"/>
          <p:cNvPicPr preferRelativeResize="0"/>
          <p:nvPr userDrawn="1"/>
        </p:nvPicPr>
        <p:blipFill rotWithShape="1"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5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"/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4192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srgbClr val="FFFFFF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pic>
        <p:nvPicPr>
          <p:cNvPr id="13" name="Shape 13"/>
          <p:cNvPicPr preferRelativeResize="0"/>
          <p:nvPr userDrawn="1"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5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"/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1135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srgbClr val="FFFFFF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pic>
        <p:nvPicPr>
          <p:cNvPr id="13" name="Shape 13"/>
          <p:cNvPicPr preferRelativeResize="0"/>
          <p:nvPr userDrawn="1"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5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"/>
          <p:cNvPicPr preferRelativeResize="0"/>
          <p:nvPr userDrawn="1"/>
        </p:nvPicPr>
        <p:blipFill rotWithShape="1">
          <a:blip r:embed="rId10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0000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ropacienty@mzcr.c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539552" y="2636911"/>
            <a:ext cx="8137525" cy="151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l-PL" sz="3600" b="1" dirty="0">
                <a:solidFill>
                  <a:schemeClr val="lt1"/>
                </a:solidFill>
                <a:latin typeface="Gill Sans MT" panose="020B0502020104020203" pitchFamily="34" charset="-18"/>
              </a:rPr>
              <a:t>SETKÁNÍ S PACIENTSKÝMI ORGANIZACEMI</a:t>
            </a:r>
          </a:p>
          <a:p>
            <a:pPr lvl="0" algn="ctr"/>
            <a:endParaRPr lang="pl-PL" sz="3600" b="1" dirty="0">
              <a:solidFill>
                <a:schemeClr val="lt1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pl-PL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9. 10. </a:t>
            </a:r>
            <a:r>
              <a:rPr lang="pl-PL" sz="3600" b="1" dirty="0">
                <a:solidFill>
                  <a:srgbClr val="FFFFFF"/>
                </a:solidFill>
                <a:latin typeface="Gill Sans MT" panose="020B0502020104020203" pitchFamily="34" charset="-18"/>
              </a:rPr>
              <a:t>2018</a:t>
            </a:r>
          </a:p>
          <a:p>
            <a:pPr lvl="0" algn="ctr"/>
            <a:endParaRPr lang="pl-PL" sz="2000" b="1" dirty="0">
              <a:solidFill>
                <a:srgbClr val="FFFFFF"/>
              </a:solidFill>
              <a:latin typeface="Gill Sans MT" panose="020B0502020104020203" pitchFamily="34" charset="-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79512" y="-99392"/>
            <a:ext cx="820891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18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Aktivity </a:t>
            </a:r>
            <a:r>
              <a:rPr lang="cs-CZ" sz="1800" dirty="0">
                <a:solidFill>
                  <a:srgbClr val="003258"/>
                </a:solidFill>
                <a:latin typeface="Gill Sans MT" panose="020B0502020104020203" pitchFamily="34" charset="-18"/>
              </a:rPr>
              <a:t>od setkání s </a:t>
            </a:r>
            <a:r>
              <a:rPr lang="cs-CZ" sz="18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pacientskými </a:t>
            </a:r>
            <a:r>
              <a:rPr lang="cs-CZ" sz="1800" dirty="0">
                <a:solidFill>
                  <a:srgbClr val="003258"/>
                </a:solidFill>
                <a:latin typeface="Gill Sans MT" panose="020B0502020104020203" pitchFamily="34" charset="-18"/>
              </a:rPr>
              <a:t>organizacemi </a:t>
            </a:r>
            <a:r>
              <a:rPr lang="cs-CZ" sz="18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10. 5.:</a:t>
            </a:r>
          </a:p>
          <a:p>
            <a:endParaRPr lang="cs-CZ" sz="80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Zasedání Pacientské rady a jejích pracovních skupin </a:t>
            </a:r>
            <a:endParaRPr lang="cs-CZ" sz="24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66612" y="1196752"/>
            <a:ext cx="8181852" cy="5472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Pacientská rada 	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2 zasedání:16. května, 12. září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Gill Sans MT" panose="020B0502020104020203" pitchFamily="34" charset="-18"/>
              </a:rPr>
              <a:t>P</a:t>
            </a:r>
            <a:r>
              <a:rPr lang="cs-CZ" sz="24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racovní skupina Pac. rady pro duševní onemocnění </a:t>
            </a:r>
            <a:endParaRPr lang="cs-CZ" sz="2400" b="1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0">
              <a:spcAft>
                <a:spcPts val="1200"/>
              </a:spcAft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			2 jednání: 21. června, 2. srpna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Gill Sans MT" panose="020B0502020104020203" pitchFamily="34" charset="-18"/>
              </a:rPr>
              <a:t>P</a:t>
            </a:r>
            <a:r>
              <a:rPr lang="cs-CZ" sz="24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racovní </a:t>
            </a:r>
            <a:r>
              <a:rPr lang="cs-CZ" sz="2400" b="1" dirty="0">
                <a:solidFill>
                  <a:schemeClr val="bg1"/>
                </a:solidFill>
                <a:latin typeface="Gill Sans MT" panose="020B0502020104020203" pitchFamily="34" charset="-18"/>
              </a:rPr>
              <a:t>skupiny Pac. rady k inovativní </a:t>
            </a:r>
            <a:r>
              <a:rPr lang="cs-CZ" sz="24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léčbě </a:t>
            </a:r>
            <a:r>
              <a:rPr lang="cs-CZ" sz="2400" b="1" dirty="0">
                <a:solidFill>
                  <a:schemeClr val="bg1"/>
                </a:solidFill>
                <a:latin typeface="Gill Sans MT" panose="020B0502020104020203" pitchFamily="34" charset="-18"/>
              </a:rPr>
              <a:t>	</a:t>
            </a:r>
            <a:endParaRPr lang="cs-CZ" sz="2400" b="1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0">
              <a:spcAft>
                <a:spcPts val="1200"/>
              </a:spcAft>
            </a:pP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	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		22. srpna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První jednání pracovní skupiny pro </a:t>
            </a:r>
            <a:r>
              <a:rPr lang="cs-CZ" sz="2400" b="1" dirty="0" err="1" smtClean="0">
                <a:solidFill>
                  <a:schemeClr val="bg1"/>
                </a:solidFill>
                <a:latin typeface="Gill Sans MT" panose="020B0502020104020203" pitchFamily="34" charset="-18"/>
              </a:rPr>
              <a:t>celiakii</a:t>
            </a:r>
            <a:r>
              <a:rPr lang="cs-CZ" sz="24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</a:p>
          <a:p>
            <a:pPr lvl="0">
              <a:spcAft>
                <a:spcPts val="1200"/>
              </a:spcAft>
            </a:pP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	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		23. srpna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Gill Sans MT" panose="020B0502020104020203" pitchFamily="34" charset="-18"/>
              </a:rPr>
              <a:t>Pracovní skupina Pac. rady ke zdravotně-sociálnímu pomezí </a:t>
            </a:r>
            <a:endParaRPr lang="cs-CZ" sz="2400" b="1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>
              <a:spcAft>
                <a:spcPts val="1200"/>
              </a:spcAft>
            </a:pPr>
            <a:r>
              <a:rPr lang="cs-CZ" sz="2400" b="1" dirty="0">
                <a:solidFill>
                  <a:schemeClr val="bg1"/>
                </a:solidFill>
                <a:latin typeface="Gill Sans MT" panose="020B0502020104020203" pitchFamily="34" charset="-18"/>
              </a:rPr>
              <a:t>	</a:t>
            </a:r>
            <a:r>
              <a:rPr lang="cs-CZ" sz="24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		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29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. srpna</a:t>
            </a:r>
          </a:p>
          <a:p>
            <a:pPr lvl="0">
              <a:spcAft>
                <a:spcPts val="1200"/>
              </a:spcAft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0"/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38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79512" y="-99392"/>
            <a:ext cx="820891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Zapojení v pracovních skupinách Pacientské rady</a:t>
            </a:r>
            <a:endParaRPr lang="cs-CZ" sz="28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66613" y="1196752"/>
            <a:ext cx="7992888" cy="40324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Do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pracovních skupin PR jsou zváni všichni v databázi pacientských organizací. </a:t>
            </a: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Informace o jednáních, podkladové materiály a zápisy jsou zasílány přihlášeným v pracovních skupinách. </a:t>
            </a: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Veškeré informace o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jednáních naleznete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na </a:t>
            </a:r>
            <a:r>
              <a:rPr lang="cs-CZ" sz="24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pacientskeorganizace.mzcr.cz 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Dotazy zasílejte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prosím na </a:t>
            </a:r>
            <a:r>
              <a:rPr lang="cs-CZ" sz="24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propacienty@mzcr.cz</a:t>
            </a:r>
            <a:r>
              <a:rPr lang="cs-CZ" sz="3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 </a:t>
            </a:r>
            <a:endParaRPr lang="cs-CZ" sz="32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0"/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377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79512" y="-99392"/>
            <a:ext cx="820891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sz="80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Účast pacientů v pracovních skupinách MZ</a:t>
            </a:r>
            <a:endParaRPr lang="cs-CZ" sz="24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0" y="1124744"/>
            <a:ext cx="8496945" cy="5616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5113" lvl="0" indent="-265113"/>
            <a:r>
              <a:rPr lang="cs-CZ" sz="2000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1. </a:t>
            </a:r>
            <a:r>
              <a:rPr lang="cs-CZ" sz="2000" b="1" dirty="0" smtClean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PS </a:t>
            </a:r>
            <a:r>
              <a:rPr lang="cs-CZ" sz="2000" b="1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pro kategorizaci a úhradovou regulaci zdravotnických  prostředků </a:t>
            </a:r>
          </a:p>
          <a:p>
            <a:pPr lvl="3">
              <a:tabLst>
                <a:tab pos="892175" algn="l"/>
              </a:tabLst>
            </a:pPr>
            <a:r>
              <a:rPr lang="cs-CZ" sz="2000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	</a:t>
            </a:r>
            <a:r>
              <a:rPr lang="cs-CZ" sz="2000" i="1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Marie </a:t>
            </a:r>
            <a:r>
              <a:rPr lang="cs-CZ" sz="2000" i="1" dirty="0" smtClean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Ředinová (České ILCO), </a:t>
            </a:r>
            <a:r>
              <a:rPr lang="cs-CZ" sz="2000" i="1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Zdeňka </a:t>
            </a:r>
            <a:r>
              <a:rPr lang="cs-CZ" sz="2000" i="1" dirty="0" smtClean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Faltýnková (CZEPA)</a:t>
            </a:r>
            <a:endParaRPr lang="cs-CZ" sz="2000" dirty="0">
              <a:solidFill>
                <a:prstClr val="white"/>
              </a:solidFill>
              <a:latin typeface="Gill Sans MT" panose="020B0502020104020203" pitchFamily="34" charset="-18"/>
              <a:cs typeface="Gill Sans"/>
            </a:endParaRPr>
          </a:p>
          <a:p>
            <a:pPr marL="265113" lvl="0" indent="-265113"/>
            <a:r>
              <a:rPr lang="cs-CZ" sz="2000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2</a:t>
            </a:r>
            <a:r>
              <a:rPr lang="cs-CZ" sz="2000" b="1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. </a:t>
            </a:r>
            <a:r>
              <a:rPr lang="cs-CZ" sz="2000" b="1" dirty="0" smtClean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PS pro </a:t>
            </a:r>
            <a:r>
              <a:rPr lang="cs-CZ" sz="2000" b="1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revizi systému cen a úhrad léčiv </a:t>
            </a:r>
          </a:p>
          <a:p>
            <a:pPr lvl="0"/>
            <a:r>
              <a:rPr lang="cs-CZ" sz="2000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	</a:t>
            </a:r>
            <a:r>
              <a:rPr lang="cs-CZ" sz="2000" i="1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Anna </a:t>
            </a:r>
            <a:r>
              <a:rPr lang="cs-CZ" sz="2000" i="1" dirty="0" smtClean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Arellanesová (ČAVO), </a:t>
            </a:r>
            <a:r>
              <a:rPr lang="cs-CZ" sz="2000" i="1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Edita </a:t>
            </a:r>
            <a:r>
              <a:rPr lang="cs-CZ" sz="2000" i="1" dirty="0" smtClean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Müllerová (Revma Liga ČR)</a:t>
            </a:r>
            <a:endParaRPr lang="en-US" sz="2000" i="1" dirty="0">
              <a:solidFill>
                <a:prstClr val="white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r>
              <a:rPr lang="cs-CZ" sz="2000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3</a:t>
            </a:r>
            <a:r>
              <a:rPr lang="cs-CZ" sz="2000" b="1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. Mezirezortní </a:t>
            </a:r>
            <a:r>
              <a:rPr lang="cs-CZ" sz="2000" b="1" dirty="0" smtClean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PS </a:t>
            </a:r>
            <a:r>
              <a:rPr lang="cs-CZ" sz="2000" b="1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ke </a:t>
            </a:r>
            <a:r>
              <a:rPr lang="cs-CZ" sz="2000" b="1" dirty="0" smtClean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zdravotně-sociálnímu </a:t>
            </a:r>
            <a:r>
              <a:rPr lang="cs-CZ" sz="2000" b="1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pomezí </a:t>
            </a:r>
          </a:p>
          <a:p>
            <a:pPr lvl="2"/>
            <a:r>
              <a:rPr lang="cs-CZ" sz="2000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	</a:t>
            </a:r>
            <a:r>
              <a:rPr lang="cs-CZ" sz="2000" i="1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Jitka </a:t>
            </a:r>
            <a:r>
              <a:rPr lang="cs-CZ" sz="2000" i="1" dirty="0" smtClean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Reineltová (</a:t>
            </a:r>
            <a:r>
              <a:rPr lang="cs-CZ" sz="2000" i="1" dirty="0" err="1" smtClean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Parent</a:t>
            </a:r>
            <a:r>
              <a:rPr lang="cs-CZ" sz="2000" i="1" dirty="0" smtClean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 Project)</a:t>
            </a:r>
            <a:endParaRPr lang="en-US" sz="2000" dirty="0">
              <a:solidFill>
                <a:prstClr val="white"/>
              </a:solidFill>
              <a:latin typeface="Gill Sans MT" panose="020B0502020104020203" pitchFamily="34" charset="-18"/>
              <a:cs typeface="Gill Sans"/>
            </a:endParaRPr>
          </a:p>
          <a:p>
            <a:pPr marL="263525" lvl="0" indent="-263525"/>
            <a:r>
              <a:rPr lang="cs-CZ" sz="2000" b="1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4. Komise pro posuzování nových přístrojových technologií a kapacit hrazených ze zdravotního pojištění</a:t>
            </a:r>
          </a:p>
          <a:p>
            <a:pPr lvl="0"/>
            <a:r>
              <a:rPr lang="cs-CZ" sz="2000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	</a:t>
            </a:r>
            <a:r>
              <a:rPr lang="cs-CZ" sz="2000" i="1" dirty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 Simona </a:t>
            </a:r>
            <a:r>
              <a:rPr lang="cs-CZ" sz="2000" i="1" dirty="0" smtClean="0">
                <a:solidFill>
                  <a:prstClr val="white"/>
                </a:solidFill>
                <a:latin typeface="Gill Sans MT" panose="020B0502020104020203" pitchFamily="34" charset="-18"/>
                <a:cs typeface="Gill Sans"/>
              </a:rPr>
              <a:t>Zábranská (Klub nemocných cystickou fibrózou)</a:t>
            </a:r>
          </a:p>
          <a:p>
            <a:pPr lvl="0"/>
            <a:endParaRPr lang="cs-CZ" sz="2000" dirty="0">
              <a:solidFill>
                <a:prstClr val="white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r>
              <a:rPr lang="cs-CZ" sz="2000" b="1" dirty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5. </a:t>
            </a:r>
            <a:r>
              <a:rPr lang="cs-CZ" sz="2000" b="1" dirty="0" smtClean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PS </a:t>
            </a:r>
            <a:r>
              <a:rPr lang="cs-CZ" sz="2000" b="1" dirty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pro koncepční řešení poskytování domácí péče</a:t>
            </a:r>
          </a:p>
          <a:p>
            <a:pPr lvl="0"/>
            <a:r>
              <a:rPr lang="cs-CZ" sz="2000" dirty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	</a:t>
            </a:r>
            <a:r>
              <a:rPr lang="cs-CZ" sz="2000" i="1" dirty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Zdeňka </a:t>
            </a:r>
            <a:r>
              <a:rPr lang="cs-CZ" sz="2000" i="1" dirty="0" smtClean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Faltýnková (CZEPA), </a:t>
            </a:r>
            <a:r>
              <a:rPr lang="cs-CZ" sz="2000" i="1" dirty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Jitka </a:t>
            </a:r>
            <a:r>
              <a:rPr lang="cs-CZ" sz="2000" i="1" dirty="0" smtClean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Reineltová (</a:t>
            </a:r>
            <a:r>
              <a:rPr lang="cs-CZ" sz="2000" i="1" dirty="0" err="1" smtClean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Parent</a:t>
            </a:r>
            <a:r>
              <a:rPr lang="cs-CZ" sz="2000" i="1" dirty="0" smtClean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 Project)</a:t>
            </a:r>
            <a:endParaRPr lang="cs-CZ" sz="2000" i="1" dirty="0">
              <a:solidFill>
                <a:srgbClr val="00B0F0"/>
              </a:solidFill>
              <a:latin typeface="Gill Sans MT" panose="020B0502020104020203" pitchFamily="34" charset="-18"/>
              <a:cs typeface="Gill Sans"/>
            </a:endParaRPr>
          </a:p>
          <a:p>
            <a:pPr marL="263525" lvl="0" indent="-263525">
              <a:tabLst>
                <a:tab pos="182563" algn="l"/>
              </a:tabLst>
            </a:pPr>
            <a:r>
              <a:rPr lang="cs-CZ" sz="2000" b="1" i="1" dirty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6. </a:t>
            </a:r>
            <a:r>
              <a:rPr lang="cs-CZ" sz="2000" b="1" dirty="0" smtClean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PS </a:t>
            </a:r>
            <a:r>
              <a:rPr lang="cs-CZ" sz="2000" b="1" dirty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pro neuropsychiatrickou péči o pacienty s Parkinsonovou nemocí a dalšími poruchami řízení pohybu</a:t>
            </a:r>
          </a:p>
          <a:p>
            <a:pPr lvl="0"/>
            <a:r>
              <a:rPr lang="cs-CZ" sz="2000" i="1" dirty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	Romana </a:t>
            </a:r>
            <a:r>
              <a:rPr lang="cs-CZ" sz="2000" i="1" dirty="0" smtClean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Skála-Rosenbaum (Parkinson-</a:t>
            </a:r>
            <a:r>
              <a:rPr lang="cs-CZ" sz="2000" i="1" dirty="0" err="1" smtClean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Help</a:t>
            </a:r>
            <a:r>
              <a:rPr lang="cs-CZ" sz="2000" i="1" dirty="0" smtClean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)</a:t>
            </a:r>
            <a:endParaRPr lang="cs-CZ" sz="2000" i="1" dirty="0">
              <a:solidFill>
                <a:srgbClr val="00B0F0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r>
              <a:rPr lang="cs-CZ" sz="2000" b="1" i="1" dirty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7. </a:t>
            </a:r>
            <a:r>
              <a:rPr lang="cs-CZ" sz="2000" b="1" dirty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Komise pro dostupnost stomatologických služeb v ČR</a:t>
            </a:r>
          </a:p>
          <a:p>
            <a:pPr lvl="0"/>
            <a:r>
              <a:rPr lang="cs-CZ" sz="2000" i="1" dirty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	</a:t>
            </a:r>
            <a:r>
              <a:rPr lang="cs-CZ" sz="2000" i="1" dirty="0" smtClean="0">
                <a:solidFill>
                  <a:srgbClr val="00B0F0"/>
                </a:solidFill>
                <a:latin typeface="Gill Sans MT" panose="020B0502020104020203" pitchFamily="34" charset="-18"/>
                <a:cs typeface="Gill Sans"/>
              </a:rPr>
              <a:t>OPP</a:t>
            </a:r>
          </a:p>
          <a:p>
            <a:pPr lvl="0"/>
            <a:endParaRPr lang="cs-CZ" sz="2000" i="1" dirty="0">
              <a:solidFill>
                <a:srgbClr val="00B0F0"/>
              </a:solidFill>
              <a:latin typeface="Gill Sans MT" panose="020B0502020104020203" pitchFamily="34" charset="-18"/>
              <a:cs typeface="Gill Sans"/>
            </a:endParaRPr>
          </a:p>
          <a:p>
            <a:pPr lvl="0">
              <a:tabLst>
                <a:tab pos="892175" algn="l"/>
              </a:tabLst>
            </a:pPr>
            <a:endParaRPr lang="cs-CZ" sz="1800" i="1" dirty="0">
              <a:solidFill>
                <a:prstClr val="white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377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-36512" y="-99392"/>
            <a:ext cx="820891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rgbClr val="003B68"/>
                </a:solidFill>
                <a:latin typeface="Gill Sans MT" panose="020B0502020104020203" pitchFamily="34" charset="-18"/>
              </a:rPr>
              <a:t>Plánovaná účast pacientů v pracovních skupinách na MZ</a:t>
            </a:r>
            <a:endParaRPr lang="cs-CZ" sz="2400" dirty="0">
              <a:solidFill>
                <a:srgbClr val="003B6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4192" y="1340768"/>
            <a:ext cx="8214271" cy="5328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Pracovní </a:t>
            </a:r>
            <a:r>
              <a:rPr lang="cs-CZ" sz="2000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skupiny k Seznamu zdravotních výkonů s bodovými </a:t>
            </a: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hodnotami</a:t>
            </a:r>
          </a:p>
          <a:p>
            <a:pPr lvl="2"/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	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zástupce bude jmenován</a:t>
            </a:r>
          </a:p>
          <a:p>
            <a:pPr marL="457200" lvl="0" indent="-457200">
              <a:buFont typeface="+mj-lt"/>
              <a:buAutoNum type="arabicPeriod"/>
            </a:pPr>
            <a:endParaRPr lang="cs-CZ" sz="2000" b="1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Pracovní skupina k měření kvality péče</a:t>
            </a:r>
          </a:p>
          <a:p>
            <a:pPr lvl="2"/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	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zástupce bude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jmenován</a:t>
            </a:r>
            <a:endParaRPr lang="cs-CZ" sz="2000" b="1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457200" lvl="0" indent="-457200">
              <a:buFont typeface="+mj-lt"/>
              <a:buAutoNum type="arabicPeriod"/>
            </a:pPr>
            <a:endParaRPr lang="cs-CZ" sz="2000" b="1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Jednání aktérů k zakotvení procesu rozhodování revizních lékařů pojišťoven, nárok pacienta</a:t>
            </a:r>
          </a:p>
          <a:p>
            <a:pPr lvl="2"/>
            <a:r>
              <a:rPr lang="cs-CZ" sz="2000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	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neformální skupina členů Pacientské rady</a:t>
            </a:r>
          </a:p>
          <a:p>
            <a:pPr lvl="2"/>
            <a:r>
              <a:rPr lang="cs-CZ" sz="2000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	</a:t>
            </a:r>
            <a:endParaRPr lang="cs-CZ" sz="1800" i="1" dirty="0" smtClean="0">
              <a:solidFill>
                <a:prstClr val="white"/>
              </a:solidFill>
              <a:latin typeface="Gill Sans MT" panose="020B0502020104020203" pitchFamily="34" charset="-18"/>
              <a:cs typeface="Gill Sans"/>
            </a:endParaRPr>
          </a:p>
          <a:p>
            <a:pPr lvl="2"/>
            <a:endParaRPr lang="cs-CZ" sz="1800" i="1" dirty="0">
              <a:solidFill>
                <a:prstClr val="white"/>
              </a:solidFill>
              <a:latin typeface="Gill Sans MT" panose="020B0502020104020203" pitchFamily="34" charset="-18"/>
              <a:cs typeface="Gill Sans"/>
            </a:endParaRPr>
          </a:p>
          <a:p>
            <a:pPr lvl="0" algn="ctr">
              <a:tabLst>
                <a:tab pos="892175" algn="l"/>
              </a:tabLst>
            </a:pPr>
            <a:r>
              <a:rPr lang="cs-CZ" sz="2000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Poznatky k tématům jednotlivých pracovních skupin MZ a své dotazy posílejte prosím na</a:t>
            </a:r>
          </a:p>
          <a:p>
            <a:pPr lvl="0" algn="ctr">
              <a:tabLst>
                <a:tab pos="892175" algn="l"/>
              </a:tabLst>
            </a:pPr>
            <a:endParaRPr lang="cs-CZ" sz="2000" b="1" dirty="0" smtClean="0">
              <a:solidFill>
                <a:srgbClr val="FFFF00"/>
              </a:solidFill>
              <a:latin typeface="Gill Sans MT" panose="020B0502020104020203" pitchFamily="34" charset="-18"/>
              <a:cs typeface="Gill Sans"/>
            </a:endParaRPr>
          </a:p>
          <a:p>
            <a:pPr lvl="0" algn="ctr">
              <a:tabLst>
                <a:tab pos="892175" algn="l"/>
              </a:tabLst>
            </a:pPr>
            <a:r>
              <a:rPr lang="cs-CZ" sz="2000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propacienty@mzcr.cz</a:t>
            </a:r>
          </a:p>
          <a:p>
            <a:pPr lvl="0"/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83768" y="3212976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80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07504" y="-99392"/>
            <a:ext cx="828092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Účast pacientů v připomínkových řízeních MZ </a:t>
            </a:r>
            <a:endParaRPr lang="cs-CZ" sz="24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24668" y="1196752"/>
            <a:ext cx="7992888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Pacientská rada připomínkuje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návrhy legislativních a nelegislativních návrhů ministerstva zdravotnictví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ve vnitřním připomínkovém řízení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prostřednictvím Oddělení podpory práv pacientů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8"/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Oddělením podpory práv pacientů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zasílá návrhy k připomínkování členům Pacientské rady, případně jejích pracovních skupin.</a:t>
            </a:r>
          </a:p>
          <a:p>
            <a:pPr lvl="8"/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8" algn="ctr"/>
            <a:r>
              <a:rPr lang="cs-CZ" sz="2000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Pacientské organizace nezastoupené v Radě či pracovních skupinách mohou zaslat své připomínky Oddělení podpory práv pacientů na</a:t>
            </a:r>
          </a:p>
          <a:p>
            <a:pPr lvl="8" algn="ctr"/>
            <a:endParaRPr lang="cs-CZ" sz="2000" b="1" dirty="0">
              <a:solidFill>
                <a:srgbClr val="FFFF00"/>
              </a:solidFill>
              <a:latin typeface="Gill Sans MT" panose="020B0502020104020203" pitchFamily="34" charset="-18"/>
              <a:cs typeface="Gill Sans"/>
            </a:endParaRPr>
          </a:p>
          <a:p>
            <a:pPr lvl="8" algn="ctr"/>
            <a:r>
              <a:rPr lang="cs-CZ" sz="2000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propacienty@mzcr.cz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932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859216" cy="562074"/>
          </a:xfrm>
        </p:spPr>
        <p:txBody>
          <a:bodyPr>
            <a:noAutofit/>
          </a:bodyPr>
          <a:lstStyle/>
          <a:p>
            <a:pPr>
              <a:tabLst>
                <a:tab pos="7448550" algn="l"/>
                <a:tab pos="7677150" algn="l"/>
              </a:tabLst>
            </a:pPr>
            <a:r>
              <a:rPr lang="cs-CZ" sz="2400" dirty="0" smtClean="0">
                <a:latin typeface="Gill Sans MT" panose="020B0502020104020203" pitchFamily="34" charset="-18"/>
              </a:rPr>
              <a:t>Legislativní proces</a:t>
            </a:r>
            <a:endParaRPr lang="cs-CZ" sz="2400" dirty="0">
              <a:latin typeface="Gill Sans MT" panose="020B0502020104020203" pitchFamily="34" charset="-18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15213" y="6237312"/>
            <a:ext cx="512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MZ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07202" y="4509120"/>
            <a:ext cx="3528392" cy="172819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pic>
        <p:nvPicPr>
          <p:cNvPr id="22" name="Picture 2" descr="Výsledek obrázku pro doku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350" y="530120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Šipka nahoru 26"/>
          <p:cNvSpPr/>
          <p:nvPr/>
        </p:nvSpPr>
        <p:spPr>
          <a:xfrm>
            <a:off x="1797977" y="4383824"/>
            <a:ext cx="346841" cy="690871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07202" y="3129655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07202" y="3750568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07202" y="2492896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1260360" y="3129655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1260360" y="3750568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1260360" y="2492896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2865567" y="3542921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2865567" y="2942773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65338" y="2536830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MPSV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276431" y="3173589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MV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276431" y="379450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MS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1330235" y="2544543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MZV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330235" y="318130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MF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1330235" y="379450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MMR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945508" y="3019700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VOP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2934796" y="3606339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195720" y="3237007"/>
            <a:ext cx="76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+</a:t>
            </a:r>
            <a:endParaRPr lang="cs-CZ" dirty="0"/>
          </a:p>
        </p:txBody>
      </p:sp>
      <p:sp>
        <p:nvSpPr>
          <p:cNvPr id="43" name="Ohnutá šipka 42"/>
          <p:cNvSpPr/>
          <p:nvPr/>
        </p:nvSpPr>
        <p:spPr>
          <a:xfrm>
            <a:off x="1715213" y="1412776"/>
            <a:ext cx="840563" cy="792088"/>
          </a:xfrm>
          <a:prstGeom prst="ben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00"/>
              </a:solidFill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2892703" y="1196752"/>
            <a:ext cx="2543393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3779421" y="158678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vláda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53" name="Šipka doprava 52"/>
          <p:cNvSpPr/>
          <p:nvPr/>
        </p:nvSpPr>
        <p:spPr>
          <a:xfrm>
            <a:off x="5652120" y="1528052"/>
            <a:ext cx="79208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600607" y="1319553"/>
            <a:ext cx="2003841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6600607" y="2804158"/>
            <a:ext cx="2003841" cy="1108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6974894" y="1605666"/>
            <a:ext cx="125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Gill Sans" panose="020B0604020202020204" charset="0"/>
              </a:rPr>
              <a:t>Poslanecká sněmovna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7221578" y="321685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Senát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4434175" y="2804158"/>
            <a:ext cx="2003841" cy="1108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4788024" y="3188383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Gill Sans" panose="020B0604020202020204" charset="0"/>
              </a:rPr>
              <a:t>prezident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1024" name="Šipka dolů 1023"/>
          <p:cNvSpPr/>
          <p:nvPr/>
        </p:nvSpPr>
        <p:spPr>
          <a:xfrm>
            <a:off x="7458510" y="2361456"/>
            <a:ext cx="288032" cy="72008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025" name="Šipka doleva 1024"/>
          <p:cNvSpPr/>
          <p:nvPr/>
        </p:nvSpPr>
        <p:spPr>
          <a:xfrm>
            <a:off x="6156176" y="3216852"/>
            <a:ext cx="648072" cy="326069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027" name="Šipka dolů 1026"/>
          <p:cNvSpPr/>
          <p:nvPr/>
        </p:nvSpPr>
        <p:spPr>
          <a:xfrm>
            <a:off x="5292080" y="3794502"/>
            <a:ext cx="288032" cy="589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8" name="Obdélník 67"/>
          <p:cNvSpPr/>
          <p:nvPr/>
        </p:nvSpPr>
        <p:spPr>
          <a:xfrm>
            <a:off x="4755115" y="4583193"/>
            <a:ext cx="1361961" cy="9173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4812611" y="4933443"/>
            <a:ext cx="125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  <a:latin typeface="Gill Sans" panose="020B0604020202020204" charset="0"/>
              </a:rPr>
              <a:t>Sbírka zákonů</a:t>
            </a:r>
            <a:endParaRPr lang="cs-CZ" dirty="0">
              <a:solidFill>
                <a:srgbClr val="FFFFFF"/>
              </a:solidFill>
              <a:latin typeface="Gill Sans" panose="020B060402020202020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4067" y="4201343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+ MŠMT, MO….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47456" y="4674120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7" name="Obdélník 56"/>
          <p:cNvSpPr/>
          <p:nvPr/>
        </p:nvSpPr>
        <p:spPr>
          <a:xfrm>
            <a:off x="3082380" y="5117325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613870" y="4674119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5" name="Obdélník 64"/>
          <p:cNvSpPr/>
          <p:nvPr/>
        </p:nvSpPr>
        <p:spPr>
          <a:xfrm>
            <a:off x="276431" y="5373216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3159530" y="5797539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65567" y="4729259"/>
            <a:ext cx="557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Gill Sans" panose="020B0604020202020204" charset="0"/>
              </a:rPr>
              <a:t>OPP</a:t>
            </a:r>
            <a:endParaRPr lang="cs-CZ" sz="1200" b="1" dirty="0">
              <a:latin typeface="Gill Sans" panose="020B0604020202020204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3082380" y="5162708"/>
            <a:ext cx="69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latin typeface="Gill Sans" panose="020B0604020202020204" charset="0"/>
              </a:rPr>
              <a:t>PacR</a:t>
            </a:r>
            <a:endParaRPr lang="cs-CZ" sz="1200" b="1" dirty="0">
              <a:latin typeface="Gill Sans" panose="020B060402020202020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068497" y="5117325"/>
            <a:ext cx="554366" cy="43977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/>
          <p:nvPr/>
        </p:nvCxnSpPr>
        <p:spPr>
          <a:xfrm>
            <a:off x="802635" y="5905568"/>
            <a:ext cx="708993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se šipkou 74"/>
          <p:cNvCxnSpPr/>
          <p:nvPr/>
        </p:nvCxnSpPr>
        <p:spPr>
          <a:xfrm flipV="1">
            <a:off x="2391142" y="5225463"/>
            <a:ext cx="501561" cy="291769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/>
          <p:cNvCxnSpPr/>
          <p:nvPr/>
        </p:nvCxnSpPr>
        <p:spPr>
          <a:xfrm>
            <a:off x="2371695" y="5905568"/>
            <a:ext cx="710685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07504" y="-99392"/>
            <a:ext cx="828092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Účast pacientů v připomínkových řízeních MZ po 10. 5.</a:t>
            </a:r>
            <a:r>
              <a:rPr lang="cs-CZ" sz="22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 </a:t>
            </a:r>
            <a:endParaRPr lang="cs-CZ" sz="22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124744"/>
            <a:ext cx="8208913" cy="55446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Návrh novely zákona č. 378/2007 Sb., </a:t>
            </a:r>
            <a:r>
              <a:rPr lang="cs-CZ" b="1" dirty="0">
                <a:solidFill>
                  <a:srgbClr val="92D050"/>
                </a:solidFill>
                <a:latin typeface="Gill Sans MT" panose="020B0502020104020203" pitchFamily="34" charset="-18"/>
              </a:rPr>
              <a:t>o léčivech </a:t>
            </a: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(ČS AIDS pomoc + Diagnóza leukémie - 1)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prstClr val="white"/>
                </a:solidFill>
                <a:latin typeface="Gill Sans MT" panose="020B0502020104020203" pitchFamily="34" charset="-18"/>
              </a:rPr>
              <a:t>Příprava zákona o </a:t>
            </a:r>
            <a:r>
              <a:rPr lang="cs-CZ" b="1" dirty="0">
                <a:solidFill>
                  <a:prstClr val="white"/>
                </a:solidFill>
                <a:latin typeface="Gill Sans MT" panose="020B0502020104020203" pitchFamily="34" charset="-18"/>
              </a:rPr>
              <a:t>elektronickém zdravotnictví </a:t>
            </a:r>
            <a:r>
              <a:rPr lang="cs-CZ" dirty="0">
                <a:solidFill>
                  <a:prstClr val="white"/>
                </a:solidFill>
                <a:latin typeface="Gill Sans MT" panose="020B0502020104020203" pitchFamily="34" charset="-18"/>
              </a:rPr>
              <a:t>- vymezení okruhu řešených témat.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Návrh zákona, kterým se mění zákon č. 187/2006 sb., o nemocenském pojištění (návrh na zavedení </a:t>
            </a:r>
            <a:r>
              <a:rPr lang="cs-CZ" b="1" dirty="0">
                <a:solidFill>
                  <a:srgbClr val="92D050"/>
                </a:solidFill>
                <a:latin typeface="Gill Sans MT" panose="020B0502020104020203" pitchFamily="34" charset="-18"/>
              </a:rPr>
              <a:t>elektronické neschopenky</a:t>
            </a: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 1. Etapa)</a:t>
            </a:r>
            <a:r>
              <a:rPr lang="cs-CZ" dirty="0">
                <a:solidFill>
                  <a:prstClr val="white"/>
                </a:solidFill>
                <a:latin typeface="Gill Sans MT" panose="020B0502020104020203" pitchFamily="34" charset="-18"/>
              </a:rPr>
              <a:t> </a:t>
            </a: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(Ondřej -1)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Návrh novely vyhlášky č. 134/1998 Sb., kterou se vydává </a:t>
            </a:r>
            <a:r>
              <a:rPr lang="cs-CZ" b="1" dirty="0">
                <a:solidFill>
                  <a:srgbClr val="92D050"/>
                </a:solidFill>
                <a:latin typeface="Gill Sans MT" panose="020B0502020104020203" pitchFamily="34" charset="-18"/>
              </a:rPr>
              <a:t>seznam zdravotních výkonů </a:t>
            </a: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s bodovými hodnotami (Ondřej – 9)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Návrh zákona o službách </a:t>
            </a:r>
            <a:r>
              <a:rPr lang="cs-CZ" b="1" dirty="0">
                <a:solidFill>
                  <a:srgbClr val="92D050"/>
                </a:solidFill>
                <a:latin typeface="Gill Sans MT" panose="020B0502020104020203" pitchFamily="34" charset="-18"/>
              </a:rPr>
              <a:t>léčitelů </a:t>
            </a: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(NRZP - 2, Parkinson-</a:t>
            </a:r>
            <a:r>
              <a:rPr lang="cs-CZ" dirty="0" err="1">
                <a:solidFill>
                  <a:srgbClr val="92D050"/>
                </a:solidFill>
                <a:latin typeface="Gill Sans MT" panose="020B0502020104020203" pitchFamily="34" charset="-18"/>
              </a:rPr>
              <a:t>Help</a:t>
            </a: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 - 5)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Návrh zákona o odškodnění újmy způsobené </a:t>
            </a:r>
            <a:r>
              <a:rPr lang="cs-CZ" b="1" dirty="0">
                <a:solidFill>
                  <a:srgbClr val="92D050"/>
                </a:solidFill>
                <a:latin typeface="Gill Sans MT" panose="020B0502020104020203" pitchFamily="34" charset="-18"/>
              </a:rPr>
              <a:t>povinným očkováním </a:t>
            </a: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(NRZP - 3)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Novela zákona, kterým se mění zákon č. 258/2000 Sb., </a:t>
            </a:r>
            <a:r>
              <a:rPr lang="cs-CZ" b="1" dirty="0">
                <a:solidFill>
                  <a:srgbClr val="92D050"/>
                </a:solidFill>
                <a:latin typeface="Gill Sans MT" panose="020B0502020104020203" pitchFamily="34" charset="-18"/>
              </a:rPr>
              <a:t>o ochraně veřejného zdraví </a:t>
            </a: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(ČS AIDS pomoc – 1)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prstClr val="white"/>
                </a:solidFill>
                <a:latin typeface="Gill Sans MT" panose="020B0502020104020203" pitchFamily="34" charset="-18"/>
              </a:rPr>
              <a:t>Vyhláška o posuzování zdravotní způsobilosti ke </a:t>
            </a:r>
            <a:r>
              <a:rPr lang="cs-CZ" b="1" dirty="0">
                <a:solidFill>
                  <a:prstClr val="white"/>
                </a:solidFill>
                <a:latin typeface="Gill Sans MT" panose="020B0502020104020203" pitchFamily="34" charset="-18"/>
              </a:rPr>
              <a:t>zbrojnímu nebo muničnímu průkazu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Metodické materiály pro klasifikaci IR-DRG 1.2, verze 016 (</a:t>
            </a:r>
            <a:r>
              <a:rPr lang="cs-CZ" dirty="0" err="1">
                <a:solidFill>
                  <a:srgbClr val="92D050"/>
                </a:solidFill>
                <a:latin typeface="Gill Sans MT" panose="020B0502020104020203" pitchFamily="34" charset="-18"/>
              </a:rPr>
              <a:t>Parent</a:t>
            </a: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 P</a:t>
            </a:r>
            <a:r>
              <a:rPr lang="cs-CZ" dirty="0" smtClean="0">
                <a:solidFill>
                  <a:srgbClr val="92D050"/>
                </a:solidFill>
                <a:latin typeface="Gill Sans MT" panose="020B0502020104020203" pitchFamily="34" charset="-18"/>
              </a:rPr>
              <a:t>roject </a:t>
            </a: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– 1</a:t>
            </a:r>
            <a:r>
              <a:rPr lang="cs-CZ" dirty="0" smtClean="0">
                <a:solidFill>
                  <a:srgbClr val="92D050"/>
                </a:solidFill>
                <a:latin typeface="Gill Sans MT" panose="020B0502020104020203" pitchFamily="34" charset="-18"/>
              </a:rPr>
              <a:t>)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Gill Sans MT" panose="020B0502020104020203" pitchFamily="34" charset="-18"/>
              </a:rPr>
              <a:t>Návrh novely zákona č. 592/1992 Sb., o pojistném na veřejné zdravotní </a:t>
            </a:r>
            <a:r>
              <a:rPr lang="cs-CZ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pojištění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Metodický pokyn k provádění </a:t>
            </a:r>
            <a:r>
              <a:rPr lang="cs-CZ" dirty="0" err="1">
                <a:solidFill>
                  <a:srgbClr val="92D050"/>
                </a:solidFill>
                <a:latin typeface="Gill Sans MT" panose="020B0502020104020203" pitchFamily="34" charset="-18"/>
              </a:rPr>
              <a:t>screeningu</a:t>
            </a: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 sluchu u dětí ve věku 5 let </a:t>
            </a:r>
            <a:r>
              <a:rPr lang="cs-CZ" dirty="0" smtClean="0">
                <a:solidFill>
                  <a:srgbClr val="92D050"/>
                </a:solidFill>
                <a:latin typeface="Gill Sans MT" panose="020B0502020104020203" pitchFamily="34" charset="-18"/>
              </a:rPr>
              <a:t>(SNN – 3)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rgbClr val="92D050"/>
                </a:solidFill>
                <a:latin typeface="Gill Sans MT" panose="020B0502020104020203" pitchFamily="34" charset="-18"/>
              </a:rPr>
              <a:t>Zřízení meziresortní Koordinační pracovní skupiny Národního programu řešení problematiky </a:t>
            </a:r>
            <a:r>
              <a:rPr lang="cs-CZ" dirty="0" smtClean="0">
                <a:solidFill>
                  <a:srgbClr val="92D050"/>
                </a:solidFill>
                <a:latin typeface="Gill Sans MT" panose="020B0502020104020203" pitchFamily="34" charset="-18"/>
              </a:rPr>
              <a:t>HIV/AIDS (ČS AIDS pomoc – 10)</a:t>
            </a:r>
            <a:endParaRPr lang="cs-CZ" dirty="0">
              <a:solidFill>
                <a:srgbClr val="92D050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430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07504" y="-99392"/>
            <a:ext cx="828092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Hlavní aktuálně řešená témata s účastí pacientů</a:t>
            </a:r>
            <a:endParaRPr lang="cs-CZ" sz="24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124744"/>
            <a:ext cx="7992888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3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Zdravotnické prostředky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3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Revize cen a úhrad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3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Zdravotně-sociální pomezí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3200" dirty="0">
                <a:solidFill>
                  <a:schemeClr val="bg1"/>
                </a:solidFill>
                <a:latin typeface="Gill Sans MT" panose="020B0502020104020203" pitchFamily="34" charset="-18"/>
              </a:rPr>
              <a:t>Psychiatrická péče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3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Rozhodování revizních lékařů pojišťoven</a:t>
            </a:r>
          </a:p>
        </p:txBody>
      </p:sp>
    </p:spTree>
    <p:extLst>
      <p:ext uri="{BB962C8B-B14F-4D97-AF65-F5344CB8AC3E}">
        <p14:creationId xmlns:p14="http://schemas.microsoft.com/office/powerpoint/2010/main" val="10286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07504" y="-99392"/>
            <a:ext cx="828092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pPr lvl="3"/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I. Zdravotnické prostředky na poukaz</a:t>
            </a:r>
            <a:endParaRPr lang="cs-CZ" sz="24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189162"/>
            <a:ext cx="8352929" cy="55522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Pracovní skupina MZ ke kategorizaci a úhradové regulaci zdravotních prostředků</a:t>
            </a:r>
          </a:p>
          <a:p>
            <a:pPr lvl="8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účast za PR: Marie Ředinová (České ILCO), Zdeňka Faltýnková (CZEPA)</a:t>
            </a:r>
          </a:p>
          <a:p>
            <a:pPr lvl="8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novela zákona schválena PSP</a:t>
            </a:r>
          </a:p>
          <a:p>
            <a:pPr lvl="8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další působení skupiny: podzim 2018</a:t>
            </a:r>
          </a:p>
          <a:p>
            <a:pPr marL="266700" lvl="2" indent="-2667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Pracovní skupina Pacientské rady ke zdravotnickým prostředkům</a:t>
            </a:r>
          </a:p>
          <a:p>
            <a:pPr lvl="3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Marie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Ředinová, vedoucí pracovní skupiny</a:t>
            </a:r>
          </a:p>
          <a:p>
            <a:pPr lvl="2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Zdeňka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Faltýnková,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zástupkyně</a:t>
            </a:r>
          </a:p>
          <a:p>
            <a:pPr lvl="2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30/13 členů</a:t>
            </a:r>
            <a:endParaRPr lang="cs-CZ" sz="22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3">
              <a:lnSpc>
                <a:spcPct val="150000"/>
              </a:lnSpc>
            </a:pP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jednaní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10. 1.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2018,13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. 2.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2018,18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. 4.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2018</a:t>
            </a:r>
            <a:endParaRPr lang="cs-CZ" sz="22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2"/>
            <a:endParaRPr lang="cs-CZ" sz="22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2"/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Připomínky k novele</a:t>
            </a:r>
          </a:p>
          <a:p>
            <a:pPr lvl="2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Zpráva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o činnosti a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dalším postupu</a:t>
            </a:r>
          </a:p>
          <a:p>
            <a:pPr marL="285750" lvl="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383111" cy="213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3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07504" y="-99392"/>
            <a:ext cx="828092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>
                <a:solidFill>
                  <a:srgbClr val="003258"/>
                </a:solidFill>
                <a:latin typeface="Gill Sans MT" panose="020B0502020104020203" pitchFamily="34" charset="-18"/>
              </a:rPr>
              <a:t>2</a:t>
            </a:r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. Revize </a:t>
            </a:r>
            <a:r>
              <a:rPr lang="cs-CZ" sz="2400" dirty="0">
                <a:solidFill>
                  <a:srgbClr val="003258"/>
                </a:solidFill>
                <a:latin typeface="Gill Sans MT" panose="020B0502020104020203" pitchFamily="34" charset="-18"/>
              </a:rPr>
              <a:t>cen a úhrad</a:t>
            </a:r>
          </a:p>
        </p:txBody>
      </p:sp>
      <p:sp>
        <p:nvSpPr>
          <p:cNvPr id="6" name="Shape 137"/>
          <p:cNvSpPr txBox="1"/>
          <p:nvPr/>
        </p:nvSpPr>
        <p:spPr>
          <a:xfrm>
            <a:off x="539551" y="1124744"/>
            <a:ext cx="7992888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FF00"/>
                </a:solidFill>
                <a:latin typeface="Gill Sans MT" panose="020B0502020104020203" pitchFamily="34" charset="-18"/>
              </a:rPr>
              <a:t>Pracovní skupina MZ </a:t>
            </a:r>
            <a:r>
              <a:rPr lang="cs-CZ" sz="22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k revizi systému cen a úhrad léčiv</a:t>
            </a:r>
          </a:p>
          <a:p>
            <a:pPr lvl="2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účast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za PR: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Anna Arellanesová (ČAVO), Edita Müllerová (Revma Liga ČR)</a:t>
            </a:r>
            <a:endParaRPr lang="cs-CZ" sz="22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266700" lvl="2" indent="-266700"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266700" lvl="2" indent="-2667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FF00"/>
                </a:solidFill>
                <a:latin typeface="Gill Sans MT" panose="020B0502020104020203" pitchFamily="34" charset="-18"/>
              </a:rPr>
              <a:t>Pracovní skupina Pacientské rady </a:t>
            </a:r>
            <a:r>
              <a:rPr lang="cs-CZ" sz="22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pro inovativní léčbu</a:t>
            </a:r>
            <a:endParaRPr lang="cs-CZ" sz="2200" dirty="0">
              <a:solidFill>
                <a:srgbClr val="FFFF00"/>
              </a:solidFill>
              <a:latin typeface="Gill Sans MT" panose="020B0502020104020203" pitchFamily="34" charset="-18"/>
            </a:endParaRPr>
          </a:p>
          <a:p>
            <a:pPr lvl="3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Anna Arellanesová,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vedoucí pracovní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skupiny</a:t>
            </a:r>
          </a:p>
          <a:p>
            <a:pPr lvl="3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20 členů</a:t>
            </a:r>
          </a:p>
          <a:p>
            <a:pPr lvl="3"/>
            <a:endParaRPr lang="cs-CZ" sz="22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3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jednaní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24. 4.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2018, 22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. 8.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2018</a:t>
            </a:r>
          </a:p>
          <a:p>
            <a:pPr lvl="2">
              <a:tabLst>
                <a:tab pos="4124325" algn="l"/>
              </a:tabLst>
            </a:pPr>
            <a:endParaRPr lang="cs-CZ" sz="22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2">
              <a:tabLst>
                <a:tab pos="4124325" algn="l"/>
              </a:tabLst>
            </a:pP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Stanovisko </a:t>
            </a:r>
            <a:r>
              <a:rPr lang="cs-CZ" sz="2200" dirty="0" err="1" smtClean="0">
                <a:solidFill>
                  <a:schemeClr val="bg1"/>
                </a:solidFill>
                <a:latin typeface="Gill Sans MT" panose="020B0502020104020203" pitchFamily="34" charset="-18"/>
              </a:rPr>
              <a:t>zást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. pacientů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k §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16</a:t>
            </a:r>
          </a:p>
          <a:p>
            <a:pPr lvl="2">
              <a:tabLst>
                <a:tab pos="4124325" algn="l"/>
              </a:tabLst>
            </a:pP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U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snesení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Pac. rady k probíhajícím pracím na </a:t>
            </a:r>
            <a:endParaRPr lang="cs-CZ" sz="22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2">
              <a:tabLst>
                <a:tab pos="4124325" algn="l"/>
              </a:tabLst>
            </a:pP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revizi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cen a úhrad léčivých přípravků</a:t>
            </a:r>
          </a:p>
          <a:p>
            <a:pPr lvl="3"/>
            <a:endParaRPr lang="cs-CZ" sz="22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3096555" cy="230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3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9551" y="-99392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b="0" dirty="0" smtClean="0">
                <a:solidFill>
                  <a:srgbClr val="003B68"/>
                </a:solidFill>
              </a:rPr>
              <a:t/>
            </a:r>
            <a:br>
              <a:rPr lang="cs-CZ" b="0" dirty="0" smtClean="0">
                <a:solidFill>
                  <a:srgbClr val="003B68"/>
                </a:solidFill>
              </a:rPr>
            </a:br>
            <a:r>
              <a:rPr lang="cs-CZ" dirty="0" smtClean="0">
                <a:solidFill>
                  <a:srgbClr val="003B68"/>
                </a:solidFill>
              </a:rPr>
              <a:t> </a:t>
            </a:r>
            <a:r>
              <a:rPr lang="cs-CZ" sz="2400" dirty="0" smtClean="0">
                <a:solidFill>
                  <a:srgbClr val="003B68"/>
                </a:solidFill>
                <a:latin typeface="Gill Sans MT" panose="020B0502020104020203" pitchFamily="34" charset="-18"/>
              </a:rPr>
              <a:t>Program</a:t>
            </a:r>
            <a:endParaRPr lang="cs-CZ" sz="2400" dirty="0">
              <a:solidFill>
                <a:srgbClr val="003B6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4243" y="1196752"/>
            <a:ext cx="7992888" cy="4320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 algn="just">
              <a:buAutoNum type="arabicPeriod"/>
            </a:pPr>
            <a:r>
              <a:rPr lang="cs-CZ" sz="24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Úvodní slovo ministra zdravotnictví</a:t>
            </a:r>
          </a:p>
          <a:p>
            <a:pPr marL="457200" lvl="0" indent="-457200" algn="just">
              <a:buAutoNum type="arabicPeriod"/>
            </a:pPr>
            <a:r>
              <a:rPr lang="cs-CZ" sz="24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Spolupráce </a:t>
            </a:r>
            <a:r>
              <a:rPr lang="cs-CZ" sz="2400" dirty="0">
                <a:solidFill>
                  <a:srgbClr val="FFFF00"/>
                </a:solidFill>
                <a:latin typeface="Gill Sans MT" panose="020B0502020104020203" pitchFamily="34" charset="-18"/>
              </a:rPr>
              <a:t>ministerstva s pacientskými </a:t>
            </a:r>
            <a:r>
              <a:rPr lang="cs-CZ" sz="24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organizacemi -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Radek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Policar, náměstek pro legislativu a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právo</a:t>
            </a: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457200" lvl="0" indent="-457200" algn="just">
              <a:buAutoNum type="arabicPeriod"/>
            </a:pPr>
            <a:r>
              <a:rPr lang="cs-CZ" sz="24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Data </a:t>
            </a:r>
            <a:r>
              <a:rPr lang="cs-CZ" sz="2400" dirty="0">
                <a:solidFill>
                  <a:srgbClr val="FFFF00"/>
                </a:solidFill>
                <a:latin typeface="Gill Sans MT" panose="020B0502020104020203" pitchFamily="34" charset="-18"/>
              </a:rPr>
              <a:t>Ústavu zdravotnických informací a statistiky </a:t>
            </a:r>
            <a:r>
              <a:rPr lang="cs-CZ" sz="24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ČR </a:t>
            </a:r>
            <a:r>
              <a:rPr lang="cs-CZ" sz="2400" dirty="0">
                <a:solidFill>
                  <a:srgbClr val="FFFF00"/>
                </a:solidFill>
                <a:latin typeface="Gill Sans MT" panose="020B0502020104020203" pitchFamily="34" charset="-18"/>
              </a:rPr>
              <a:t>pro účely pacientských </a:t>
            </a:r>
            <a:r>
              <a:rPr lang="cs-CZ" sz="24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organizací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- Ladislav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Dušek, ředitel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ÚZIS</a:t>
            </a: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457200" lvl="0" indent="-457200" algn="just">
              <a:buAutoNum type="arabicPeriod"/>
            </a:pPr>
            <a:r>
              <a:rPr lang="cs-CZ" sz="24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Představení </a:t>
            </a:r>
            <a:r>
              <a:rPr lang="cs-CZ" sz="2400" dirty="0">
                <a:solidFill>
                  <a:srgbClr val="FFFF00"/>
                </a:solidFill>
                <a:latin typeface="Gill Sans MT" panose="020B0502020104020203" pitchFamily="34" charset="-18"/>
              </a:rPr>
              <a:t>portálu </a:t>
            </a:r>
            <a:r>
              <a:rPr lang="cs-CZ" sz="24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dekubity.eu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- Michaela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Hofštetrová Knotková, náměstkyně úseku regulace nelékařských povolání NCO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NZO</a:t>
            </a: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457200" lvl="0" indent="-457200" algn="just">
              <a:buAutoNum type="arabicPeriod"/>
            </a:pPr>
            <a:r>
              <a:rPr lang="cs-CZ" sz="24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Informace </a:t>
            </a:r>
            <a:r>
              <a:rPr lang="cs-CZ" sz="2400" dirty="0">
                <a:solidFill>
                  <a:srgbClr val="FFFF00"/>
                </a:solidFill>
                <a:latin typeface="Gill Sans MT" panose="020B0502020104020203" pitchFamily="34" charset="-18"/>
              </a:rPr>
              <a:t>z </a:t>
            </a:r>
            <a:r>
              <a:rPr lang="cs-CZ" sz="24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ministerstva - diskuze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(OPP)</a:t>
            </a: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809625" lvl="7" indent="-3619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Pacientská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rada a její pracovní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skupiny, Pracovní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skupiny ministerstva</a:t>
            </a:r>
          </a:p>
          <a:p>
            <a:pPr marL="809625" lvl="7" indent="-3619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Vzdělávání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pacientských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organizací</a:t>
            </a:r>
          </a:p>
          <a:p>
            <a:pPr marL="809625" lvl="7" indent="-36195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S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polupráce s pacientskými organizacemi a jejich podpora</a:t>
            </a: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611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07504" y="-99392"/>
            <a:ext cx="828092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3. Zdravotně-sociální pomezí</a:t>
            </a:r>
            <a:endParaRPr lang="cs-CZ" sz="24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124744"/>
            <a:ext cx="7992888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Mezirezortní pracovní skupina pro sociálně-zdravotní pomezí</a:t>
            </a:r>
          </a:p>
          <a:p>
            <a:pPr lvl="2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účast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za PR: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Jitka Reineltová (</a:t>
            </a:r>
            <a:r>
              <a:rPr lang="cs-CZ" sz="2200" dirty="0" err="1" smtClean="0">
                <a:solidFill>
                  <a:schemeClr val="bg1"/>
                </a:solidFill>
                <a:latin typeface="Gill Sans MT" panose="020B0502020104020203" pitchFamily="34" charset="-18"/>
              </a:rPr>
              <a:t>Parent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Project)</a:t>
            </a:r>
            <a:endParaRPr lang="cs-CZ" sz="22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266700" lvl="2" indent="-266700"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266700" lvl="2" indent="-266700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FF00"/>
                </a:solidFill>
                <a:latin typeface="Gill Sans MT" panose="020B0502020104020203" pitchFamily="34" charset="-18"/>
              </a:rPr>
              <a:t>Pracovní skupina Pacientské rady </a:t>
            </a:r>
            <a:r>
              <a:rPr lang="cs-CZ" sz="22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pro zdravotně-sociální pomezí</a:t>
            </a:r>
            <a:endParaRPr lang="cs-CZ" sz="2200" dirty="0">
              <a:solidFill>
                <a:srgbClr val="FFFF00"/>
              </a:solidFill>
              <a:latin typeface="Gill Sans MT" panose="020B0502020104020203" pitchFamily="34" charset="-18"/>
            </a:endParaRPr>
          </a:p>
          <a:p>
            <a:pPr lvl="3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Jitka Reineltová,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vedoucí pracovní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skupiny</a:t>
            </a:r>
          </a:p>
          <a:p>
            <a:pPr lvl="3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34 členů</a:t>
            </a:r>
          </a:p>
          <a:p>
            <a:pPr lvl="3"/>
            <a:endParaRPr lang="cs-CZ" sz="22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2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jednání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17.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4. a 29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. 8. 2018</a:t>
            </a:r>
          </a:p>
          <a:p>
            <a:pPr lvl="2">
              <a:tabLst>
                <a:tab pos="4124325" algn="l"/>
              </a:tabLst>
            </a:pPr>
            <a:endParaRPr lang="cs-CZ" sz="22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3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Podskupiny: </a:t>
            </a:r>
          </a:p>
          <a:p>
            <a:pPr lvl="3"/>
            <a:r>
              <a:rPr lang="cs-CZ" sz="2200" dirty="0">
                <a:solidFill>
                  <a:srgbClr val="FFFF00"/>
                </a:solidFill>
                <a:latin typeface="Gill Sans MT" panose="020B0502020104020203" pitchFamily="34" charset="-18"/>
              </a:rPr>
              <a:t>Příspěvek na péči a </a:t>
            </a:r>
            <a:r>
              <a:rPr lang="cs-CZ" sz="22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LPS</a:t>
            </a:r>
          </a:p>
          <a:p>
            <a:pPr lvl="3"/>
            <a:r>
              <a:rPr lang="cs-CZ" sz="22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Neformální pečovatelé</a:t>
            </a:r>
          </a:p>
          <a:p>
            <a:pPr lvl="3"/>
            <a:r>
              <a:rPr lang="cs-CZ" sz="22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Dlouhodobá péče</a:t>
            </a:r>
          </a:p>
          <a:p>
            <a:pPr lvl="3"/>
            <a:endParaRPr lang="cs-CZ" sz="22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528392" cy="265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0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07504" y="-99392"/>
            <a:ext cx="828092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4. Psychiatrická </a:t>
            </a:r>
            <a:r>
              <a:rPr lang="cs-CZ" sz="2400" dirty="0">
                <a:solidFill>
                  <a:srgbClr val="003258"/>
                </a:solidFill>
                <a:latin typeface="Gill Sans MT" panose="020B0502020104020203" pitchFamily="34" charset="-18"/>
              </a:rPr>
              <a:t>péče</a:t>
            </a:r>
          </a:p>
        </p:txBody>
      </p:sp>
      <p:sp>
        <p:nvSpPr>
          <p:cNvPr id="6" name="Shape 137"/>
          <p:cNvSpPr txBox="1"/>
          <p:nvPr/>
        </p:nvSpPr>
        <p:spPr>
          <a:xfrm>
            <a:off x="539551" y="1124744"/>
            <a:ext cx="7992888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Mechanismy zapojení uživatelů do procesů psychiatrické reformy</a:t>
            </a:r>
            <a:endParaRPr lang="cs-CZ" sz="2200" dirty="0">
              <a:solidFill>
                <a:srgbClr val="FFFF00"/>
              </a:solidFill>
              <a:latin typeface="Gill Sans MT" panose="020B0502020104020203" pitchFamily="34" charset="-18"/>
            </a:endParaRPr>
          </a:p>
          <a:p>
            <a:pPr lvl="2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	Výkonné organy Reformy psychiatrické péče</a:t>
            </a:r>
          </a:p>
          <a:p>
            <a:pPr lvl="2"/>
            <a:endParaRPr lang="cs-CZ" sz="22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FF00"/>
                </a:solidFill>
                <a:latin typeface="Gill Sans MT" panose="020B0502020104020203" pitchFamily="34" charset="-18"/>
              </a:rPr>
              <a:t>Pracovní skupina Pacientské rady </a:t>
            </a:r>
            <a:r>
              <a:rPr lang="cs-CZ" sz="22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pro duševní onemocnění</a:t>
            </a:r>
            <a:endParaRPr lang="cs-CZ" sz="2200" dirty="0">
              <a:solidFill>
                <a:srgbClr val="FFFF00"/>
              </a:solidFill>
              <a:latin typeface="Gill Sans MT" panose="020B0502020104020203" pitchFamily="34" charset="-18"/>
            </a:endParaRPr>
          </a:p>
          <a:p>
            <a:pPr lvl="3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Zbyněk </a:t>
            </a:r>
            <a:r>
              <a:rPr lang="cs-CZ" sz="2200" dirty="0" err="1" smtClean="0">
                <a:solidFill>
                  <a:schemeClr val="bg1"/>
                </a:solidFill>
                <a:latin typeface="Gill Sans MT" panose="020B0502020104020203" pitchFamily="34" charset="-18"/>
              </a:rPr>
              <a:t>Roboch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,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vedoucí pracovní skupiny</a:t>
            </a:r>
          </a:p>
          <a:p>
            <a:pPr lvl="2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17 členů</a:t>
            </a:r>
          </a:p>
          <a:p>
            <a:pPr lvl="2"/>
            <a:endParaRPr lang="cs-CZ" sz="22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2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jednaní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21. 6.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a 2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. 8. 2018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2708919"/>
            <a:ext cx="4634699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3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07504" y="-99392"/>
            <a:ext cx="828092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>
                <a:solidFill>
                  <a:srgbClr val="003258"/>
                </a:solidFill>
                <a:latin typeface="Gill Sans MT" panose="020B0502020104020203" pitchFamily="34" charset="-18"/>
              </a:rPr>
              <a:t>5</a:t>
            </a:r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. Rozhodování </a:t>
            </a:r>
            <a:r>
              <a:rPr lang="cs-CZ" sz="2400" dirty="0">
                <a:solidFill>
                  <a:srgbClr val="003258"/>
                </a:solidFill>
                <a:latin typeface="Gill Sans MT" panose="020B0502020104020203" pitchFamily="34" charset="-18"/>
              </a:rPr>
              <a:t>revizních lékařů</a:t>
            </a:r>
          </a:p>
        </p:txBody>
      </p:sp>
      <p:sp>
        <p:nvSpPr>
          <p:cNvPr id="6" name="Shape 137"/>
          <p:cNvSpPr txBox="1"/>
          <p:nvPr/>
        </p:nvSpPr>
        <p:spPr>
          <a:xfrm>
            <a:off x="539551" y="1124744"/>
            <a:ext cx="7992888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Jednání aktérů k zakotvení procesu rozhodování revizních lékařů pojišťoven, nárok pacienta</a:t>
            </a:r>
          </a:p>
          <a:p>
            <a:pPr lvl="2"/>
            <a:r>
              <a:rPr lang="cs-CZ" sz="2000" b="1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	</a:t>
            </a:r>
            <a:endParaRPr lang="cs-CZ" sz="2000" b="1" dirty="0" smtClean="0">
              <a:solidFill>
                <a:srgbClr val="FFFF00"/>
              </a:solidFill>
              <a:latin typeface="Gill Sans MT" panose="020B0502020104020203" pitchFamily="34" charset="-18"/>
              <a:cs typeface="Gill Sans"/>
            </a:endParaRPr>
          </a:p>
          <a:p>
            <a:pPr lvl="2"/>
            <a:endParaRPr lang="cs-CZ" sz="2000" b="1" dirty="0">
              <a:solidFill>
                <a:srgbClr val="FFFF00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N</a:t>
            </a:r>
            <a:r>
              <a:rPr lang="cs-CZ" sz="2000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eformální </a:t>
            </a:r>
            <a:r>
              <a:rPr lang="cs-CZ" sz="2000" b="1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skupina členů Pacientské </a:t>
            </a:r>
            <a:r>
              <a:rPr lang="cs-CZ" sz="2000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rady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FFFF00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rgbClr val="FFFF00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FFFF00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rgbClr val="FFFF00"/>
              </a:solidFill>
              <a:latin typeface="Gill Sans MT" panose="020B0502020104020203" pitchFamily="34" charset="-18"/>
              <a:cs typeface="Gill Sans"/>
            </a:endParaRPr>
          </a:p>
          <a:p>
            <a:pPr lvl="2" algn="ctr"/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Více informací k jednotlivým problematikám a zapojení pacientů: propacienty@mzcr.cz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FFFF00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rgbClr val="FFFF00"/>
              </a:solidFill>
              <a:latin typeface="Gill Sans MT" panose="020B0502020104020203" pitchFamily="34" charset="-18"/>
              <a:cs typeface="Gill Sans"/>
            </a:endParaRPr>
          </a:p>
          <a:p>
            <a:pPr lvl="2"/>
            <a:endParaRPr lang="cs-CZ" sz="2000" b="1" dirty="0">
              <a:solidFill>
                <a:srgbClr val="FFFF00"/>
              </a:solidFill>
              <a:latin typeface="Gill Sans MT" panose="020B0502020104020203" pitchFamily="34" charset="-18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283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504" y="2636911"/>
            <a:ext cx="8569572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Ladislav Dušek</a:t>
            </a:r>
          </a:p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200" dirty="0">
                <a:solidFill>
                  <a:srgbClr val="FFFFFF"/>
                </a:solidFill>
                <a:latin typeface="Gill Sans MT" panose="020B0502020104020203" pitchFamily="34" charset="-18"/>
              </a:rPr>
              <a:t>ř</a:t>
            </a: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editel ÚZIS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0" i="0" u="none" strike="noStrike" cap="none" dirty="0" smtClean="0">
              <a:solidFill>
                <a:schemeClr val="lt1"/>
              </a:solidFill>
              <a:latin typeface="Gill Sans MT" panose="020B0502020104020203" pitchFamily="34" charset="-18"/>
              <a:sym typeface="Arial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82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504" y="2636911"/>
            <a:ext cx="8569572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Gill Sans MT" panose="020B0502020104020203" pitchFamily="34" charset="-18"/>
              </a:rPr>
              <a:t>Michaela Hofštetrová </a:t>
            </a:r>
            <a:r>
              <a:rPr lang="en-US" sz="36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Knotková</a:t>
            </a:r>
            <a:endParaRPr lang="cs-CZ" sz="3600" b="1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Gill Sans MT" panose="020B0502020104020203" pitchFamily="34" charset="-18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Gill Sans MT" panose="020B0502020104020203" pitchFamily="34" charset="-18"/>
              </a:rPr>
            </a:br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-18"/>
              </a:rPr>
              <a:t>náměstkyně NCO NZO</a:t>
            </a:r>
            <a:endParaRPr lang="cs-CZ" sz="32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0" i="0" u="none" strike="noStrike" cap="none" dirty="0" smtClean="0">
              <a:solidFill>
                <a:schemeClr val="lt1"/>
              </a:solidFill>
              <a:latin typeface="Gill Sans MT" panose="020B0502020104020203" pitchFamily="34" charset="-18"/>
              <a:sym typeface="Arial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6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79512" y="-99392"/>
            <a:ext cx="820891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sz="240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Plán dalšího rozvoje zapojení pacientů </a:t>
            </a:r>
            <a:endParaRPr lang="cs-CZ" sz="24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340768"/>
            <a:ext cx="7992888" cy="51125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cs-CZ" sz="2400" u="sng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Zapojení</a:t>
            </a:r>
          </a:p>
          <a:p>
            <a:pPr lvl="0"/>
            <a:endParaRPr lang="cs-CZ" sz="2400" u="sng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Evaluace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ročního fungování mechanismu zapojení pacientů na ministerstvu – dotazníkové šetření a setkání</a:t>
            </a:r>
          </a:p>
          <a:p>
            <a:pPr lvl="0"/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Legislativní definice pacientské organizace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a související změny zákonů</a:t>
            </a:r>
          </a:p>
          <a:p>
            <a:pPr lvl="0"/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r>
              <a:rPr lang="cs-CZ" sz="2400" u="sng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Podpora</a:t>
            </a:r>
          </a:p>
          <a:p>
            <a:pPr lvl="0"/>
            <a:endParaRPr lang="cs-CZ" sz="2400" u="sng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indent="-342900">
              <a:buFont typeface="Arial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Vzdělávání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 pro pacientské organizace</a:t>
            </a:r>
          </a:p>
          <a:p>
            <a:pPr lvl="0"/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Financování pacientských organizací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– současné financování z veřejných zdrojů, Norské fondy, analýza možností systémového financování pacientských organizací</a:t>
            </a:r>
          </a:p>
          <a:p>
            <a:pPr lvl="6"/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390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231900" y="2444750"/>
            <a:ext cx="67945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sz="2800" b="1" dirty="0">
                <a:solidFill>
                  <a:srgbClr val="FFFFFF"/>
                </a:solidFill>
                <a:latin typeface="Gill Sans MT" panose="020B0502020104020203" pitchFamily="34" charset="-18"/>
              </a:rPr>
              <a:t/>
            </a:r>
            <a:br>
              <a:rPr lang="cs-CZ" altLang="cs-CZ" sz="2800" b="1" dirty="0">
                <a:solidFill>
                  <a:srgbClr val="FFFFFF"/>
                </a:solidFill>
                <a:latin typeface="Gill Sans MT" panose="020B0502020104020203" pitchFamily="34" charset="-18"/>
              </a:rPr>
            </a:br>
            <a:r>
              <a:rPr lang="cs-CZ" alt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Děkujeme </a:t>
            </a:r>
            <a:r>
              <a:rPr lang="cs-CZ" altLang="cs-CZ" sz="3600" b="1" dirty="0">
                <a:solidFill>
                  <a:srgbClr val="FFFFFF"/>
                </a:solidFill>
                <a:latin typeface="Gill Sans MT" panose="020B0502020104020203" pitchFamily="34" charset="-18"/>
              </a:rPr>
              <a:t>za </a:t>
            </a:r>
            <a:r>
              <a:rPr lang="cs-CZ" alt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pozornost a těšíme se na další spolupráci</a:t>
            </a:r>
            <a:endParaRPr lang="cs-CZ" altLang="cs-CZ" sz="3600" b="1" dirty="0">
              <a:solidFill>
                <a:srgbClr val="FFFFFF"/>
              </a:solidFill>
              <a:latin typeface="Gill Sans MT" panose="020B0502020104020203" pitchFamily="34" charset="-18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233488" y="4165600"/>
            <a:ext cx="6794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04800" indent="-303213"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600"/>
              </a:spcBef>
              <a:buSzPct val="100000"/>
            </a:pPr>
            <a:endParaRPr lang="cs-CZ" altLang="cs-CZ" sz="2400" dirty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algn="ctr" eaLnBrk="1" hangingPunct="1">
              <a:spcBef>
                <a:spcPts val="600"/>
              </a:spcBef>
              <a:buSzPct val="100000"/>
            </a:pPr>
            <a:r>
              <a:rPr lang="cs-CZ" altLang="cs-CZ" sz="2400" dirty="0" smtClean="0">
                <a:solidFill>
                  <a:srgbClr val="FFFFFF"/>
                </a:solidFill>
                <a:latin typeface="Gill Sans MT" panose="020B0502020104020203" pitchFamily="34" charset="-18"/>
                <a:hlinkClick r:id="rId3"/>
              </a:rPr>
              <a:t>propacienty@mzcr.cz</a:t>
            </a:r>
            <a:endParaRPr lang="cs-CZ" altLang="cs-CZ" sz="2400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algn="ctr" eaLnBrk="1" hangingPunct="1">
              <a:spcBef>
                <a:spcPts val="600"/>
              </a:spcBef>
              <a:buSzPct val="100000"/>
            </a:pPr>
            <a:endParaRPr lang="cs-CZ" altLang="cs-CZ" sz="2400" dirty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algn="ctr" eaLnBrk="1" hangingPunct="1">
              <a:spcBef>
                <a:spcPts val="600"/>
              </a:spcBef>
              <a:buSzPct val="100000"/>
            </a:pPr>
            <a:endParaRPr lang="cs-CZ" altLang="cs-CZ" sz="2400" dirty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algn="ctr" eaLnBrk="1" hangingPunct="1">
              <a:spcBef>
                <a:spcPts val="600"/>
              </a:spcBef>
              <a:buSzPct val="100000"/>
            </a:pPr>
            <a:endParaRPr lang="cs-CZ" altLang="cs-CZ" sz="800" dirty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algn="ctr" eaLnBrk="1" hangingPunct="1">
              <a:spcBef>
                <a:spcPts val="600"/>
              </a:spcBef>
              <a:buSzPct val="100000"/>
            </a:pPr>
            <a:endParaRPr lang="cs-CZ" altLang="cs-CZ" sz="2400" dirty="0">
              <a:solidFill>
                <a:srgbClr val="FFFFFF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052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504" y="2636911"/>
            <a:ext cx="8569572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Adam Vojtěch</a:t>
            </a:r>
          </a:p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ministr zdravotnictví ČR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0" i="0" u="none" strike="noStrike" cap="none" dirty="0" smtClean="0">
              <a:solidFill>
                <a:schemeClr val="lt1"/>
              </a:solidFill>
              <a:latin typeface="Gill Sans MT" panose="020B0502020104020203" pitchFamily="34" charset="-1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9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07504" y="-99392"/>
            <a:ext cx="828092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Hlavní aktuálně řešená témata se zapojením pacientů</a:t>
            </a:r>
            <a:endParaRPr lang="cs-CZ" sz="24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124744"/>
            <a:ext cx="7992888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Zdravotnické prostředky na poukaz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Lékový záznam + </a:t>
            </a:r>
            <a:r>
              <a:rPr lang="cs-CZ" sz="3200" dirty="0" err="1" smtClean="0">
                <a:solidFill>
                  <a:srgbClr val="FFFFFF"/>
                </a:solidFill>
                <a:latin typeface="Gill Sans MT" panose="020B0502020104020203" pitchFamily="34" charset="-18"/>
              </a:rPr>
              <a:t>eRecept</a:t>
            </a:r>
            <a:endParaRPr lang="cs-CZ" sz="3200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Revize cen a úhrad léčiv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3200" dirty="0">
                <a:solidFill>
                  <a:srgbClr val="FFFFFF"/>
                </a:solidFill>
                <a:latin typeface="Gill Sans MT" panose="020B0502020104020203" pitchFamily="34" charset="-18"/>
              </a:rPr>
              <a:t>Psychiatrická péče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Rozhodování revizních lékařů</a:t>
            </a:r>
          </a:p>
        </p:txBody>
      </p:sp>
    </p:spTree>
    <p:extLst>
      <p:ext uri="{BB962C8B-B14F-4D97-AF65-F5344CB8AC3E}">
        <p14:creationId xmlns:p14="http://schemas.microsoft.com/office/powerpoint/2010/main" val="10646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Nadpis 1"/>
          <p:cNvSpPr txBox="1">
            <a:spLocks/>
          </p:cNvSpPr>
          <p:nvPr/>
        </p:nvSpPr>
        <p:spPr>
          <a:xfrm>
            <a:off x="0" y="0"/>
            <a:ext cx="828092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Spolupráce v oblasti komunikace a osvěty</a:t>
            </a:r>
          </a:p>
        </p:txBody>
      </p:sp>
      <p:sp>
        <p:nvSpPr>
          <p:cNvPr id="6" name="Shape 137"/>
          <p:cNvSpPr txBox="1"/>
          <p:nvPr/>
        </p:nvSpPr>
        <p:spPr>
          <a:xfrm>
            <a:off x="345342" y="1196752"/>
            <a:ext cx="5666818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Gill Sans MT" panose="020B0502020104020203" pitchFamily="34" charset="-18"/>
              </a:rPr>
              <a:t>Den zdraví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–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proběhl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za účasti přímo řízených nemocnic a zástupců pacientských organizací </a:t>
            </a:r>
          </a:p>
          <a:p>
            <a:pPr lvl="0"/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Gill Sans MT" panose="020B0502020104020203" pitchFamily="34" charset="-18"/>
              </a:rPr>
              <a:t>Rádce pacienta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– aktualizovaná verze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od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nového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roku</a:t>
            </a:r>
          </a:p>
          <a:p>
            <a:pPr lvl="0"/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Gill Sans MT" panose="020B0502020104020203" pitchFamily="34" charset="-18"/>
              </a:rPr>
              <a:t>Cena ministra zdravotnictví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– možnost nominovat ve dvou kategoriích do </a:t>
            </a:r>
            <a:r>
              <a:rPr lang="cs-CZ" sz="2400" b="1" dirty="0">
                <a:solidFill>
                  <a:schemeClr val="bg1"/>
                </a:solidFill>
                <a:latin typeface="Gill Sans MT" panose="020B0502020104020203" pitchFamily="34" charset="-18"/>
              </a:rPr>
              <a:t>20. </a:t>
            </a:r>
            <a:r>
              <a:rPr lang="cs-CZ" sz="24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října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; podrobnosti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na portálu či na webu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MZ</a:t>
            </a:r>
          </a:p>
          <a:p>
            <a:pPr lvl="0"/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Gill Sans MT" panose="020B0502020104020203" pitchFamily="34" charset="-18"/>
              </a:rPr>
              <a:t>Den otevřených dveří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– za účasti pacientských organizací v sobotu</a:t>
            </a:r>
          </a:p>
          <a:p>
            <a:pPr lvl="0"/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    </a:t>
            </a:r>
            <a:r>
              <a:rPr lang="cs-CZ" sz="2400" b="1" dirty="0">
                <a:solidFill>
                  <a:schemeClr val="bg1"/>
                </a:solidFill>
                <a:latin typeface="Gill Sans MT" panose="020B0502020104020203" pitchFamily="34" charset="-18"/>
              </a:rPr>
              <a:t>27. října 9 – </a:t>
            </a:r>
            <a:r>
              <a:rPr lang="cs-CZ" sz="24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16</a:t>
            </a:r>
            <a:endParaRPr lang="cs-CZ" sz="32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54" y="4653136"/>
            <a:ext cx="2813463" cy="18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0" y="-1812"/>
            <a:ext cx="838842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>
              <a:solidFill>
                <a:srgbClr val="003258"/>
              </a:solidFill>
            </a:endParaRPr>
          </a:p>
          <a:p>
            <a:pPr indent="85725"/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Portál pro pacientské organizace a pacienty</a:t>
            </a:r>
            <a:endParaRPr lang="cs-CZ" sz="2400" dirty="0">
              <a:solidFill>
                <a:srgbClr val="003258"/>
              </a:solidFill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467544" y="1268760"/>
            <a:ext cx="7992888" cy="4320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celkově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4 256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uživatelů od května do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října 2018</a:t>
            </a: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94 organizací v databázi pacientských organizací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3212975"/>
            <a:ext cx="4467849" cy="26292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58402"/>
            <a:ext cx="4467849" cy="26102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66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504" y="2636911"/>
            <a:ext cx="8569572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Radek Policar</a:t>
            </a:r>
          </a:p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náměstek pro legislativu a právo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0" i="0" u="none" strike="noStrike" cap="none" dirty="0" smtClean="0">
              <a:solidFill>
                <a:schemeClr val="lt1"/>
              </a:solidFill>
              <a:latin typeface="Gill Sans MT" panose="020B0502020104020203" pitchFamily="34" charset="-1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2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0" y="-99392"/>
            <a:ext cx="838842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>
              <a:solidFill>
                <a:srgbClr val="003258"/>
              </a:solidFill>
            </a:endParaRPr>
          </a:p>
          <a:p>
            <a:r>
              <a:rPr lang="cs-CZ" sz="23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Zapojení </a:t>
            </a:r>
            <a:r>
              <a:rPr lang="cs-CZ" sz="2300" dirty="0">
                <a:solidFill>
                  <a:srgbClr val="003258"/>
                </a:solidFill>
                <a:latin typeface="Gill Sans MT" panose="020B0502020104020203" pitchFamily="34" charset="-18"/>
              </a:rPr>
              <a:t>zástupců pacientů na </a:t>
            </a:r>
            <a:r>
              <a:rPr lang="cs-CZ" sz="23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ministerstvu </a:t>
            </a:r>
            <a:r>
              <a:rPr lang="cs-CZ" sz="2300" dirty="0">
                <a:solidFill>
                  <a:srgbClr val="003258"/>
                </a:solidFill>
                <a:latin typeface="Gill Sans MT" panose="020B0502020104020203" pitchFamily="34" charset="-18"/>
              </a:rPr>
              <a:t>zdravotnictví</a:t>
            </a:r>
            <a:endParaRPr lang="cs-CZ" sz="2300" dirty="0">
              <a:solidFill>
                <a:srgbClr val="003258"/>
              </a:solidFill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27769" y="1124744"/>
            <a:ext cx="7716639" cy="47525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cs-CZ" sz="2400" u="sng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Koncepce spolupráce s PO a jejich podpora</a:t>
            </a:r>
          </a:p>
          <a:p>
            <a:pPr lvl="0"/>
            <a:endParaRPr lang="cs-CZ" sz="2400" u="sng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0"/>
            <a:r>
              <a:rPr lang="cs-CZ" sz="2400" u="sng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Neformální</a:t>
            </a:r>
          </a:p>
          <a:p>
            <a:pPr marL="457200" lvl="0" indent="-457200"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Pravidelná setkávání s pacientskými organizacemi</a:t>
            </a:r>
          </a:p>
          <a:p>
            <a:pPr marL="457200" lvl="0" indent="-457200"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Jednotlivé spolupráce s pacientskými organizacemi a jejich podněty</a:t>
            </a:r>
          </a:p>
          <a:p>
            <a:pPr marL="457200" lvl="0" indent="-457200">
              <a:buAutoNum type="arabicPeriod"/>
            </a:pP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0"/>
            <a:r>
              <a:rPr lang="cs-CZ" sz="2400" u="sng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Formální</a:t>
            </a:r>
          </a:p>
          <a:p>
            <a:pPr marL="457200" lvl="0" indent="-457200"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Pacientská rada ministra zdravotnictví</a:t>
            </a:r>
          </a:p>
          <a:p>
            <a:pPr marL="457200" lvl="0" indent="-457200"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Pracovní skupiny Pacientské rady</a:t>
            </a:r>
          </a:p>
          <a:p>
            <a:pPr marL="457200" lvl="0" indent="-457200"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Účast pacientů v pracovních skupinách MZ</a:t>
            </a:r>
          </a:p>
          <a:p>
            <a:pPr marL="457200" lvl="0" indent="-457200">
              <a:buAutoNum type="arabicPeriod"/>
            </a:pP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0"/>
            <a:r>
              <a:rPr lang="cs-CZ" sz="2400" u="sng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Další aktivity</a:t>
            </a:r>
          </a:p>
          <a:p>
            <a:pPr marL="457200" lvl="0" indent="-457200"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Rádce pacienta</a:t>
            </a:r>
          </a:p>
          <a:p>
            <a:pPr marL="457200" lvl="0" indent="-457200"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Portál pro pacienty a pacientské organizace</a:t>
            </a:r>
          </a:p>
          <a:p>
            <a:pPr marL="457200" lvl="0" indent="-457200">
              <a:buAutoNum type="arabicPeriod"/>
            </a:pP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240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aoblený obdélník 35"/>
          <p:cNvSpPr/>
          <p:nvPr/>
        </p:nvSpPr>
        <p:spPr>
          <a:xfrm>
            <a:off x="5297280" y="5497496"/>
            <a:ext cx="1114425" cy="11569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598" y="1072975"/>
            <a:ext cx="8777288" cy="560114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Textové pole 2"/>
          <p:cNvSpPr txBox="1">
            <a:spLocks noChangeArrowheads="1"/>
          </p:cNvSpPr>
          <p:nvPr/>
        </p:nvSpPr>
        <p:spPr bwMode="auto">
          <a:xfrm>
            <a:off x="5969480" y="1224461"/>
            <a:ext cx="2900362" cy="30777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prstClr val="black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Ministerstvo zdravotnictví ČR</a:t>
            </a:r>
            <a:endParaRPr lang="cs-CZ" altLang="cs-CZ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43913" y="3862365"/>
            <a:ext cx="1933575" cy="6477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820780" y="5475712"/>
            <a:ext cx="1114425" cy="11696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3718205" y="1140225"/>
            <a:ext cx="1495425" cy="476250"/>
            <a:chOff x="3935286" y="1531323"/>
            <a:chExt cx="1495425" cy="476250"/>
          </a:xfrm>
        </p:grpSpPr>
        <p:sp>
          <p:nvSpPr>
            <p:cNvPr id="7" name="Zaoblený obdélník 6"/>
            <p:cNvSpPr/>
            <p:nvPr/>
          </p:nvSpPr>
          <p:spPr>
            <a:xfrm>
              <a:off x="3935286" y="1531323"/>
              <a:ext cx="1495425" cy="47625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4111498" y="1594823"/>
              <a:ext cx="1143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dirty="0">
                  <a:solidFill>
                    <a:prstClr val="black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ministr</a:t>
              </a:r>
              <a:endParaRPr lang="cs-CZ" alt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1382896" y="2298758"/>
            <a:ext cx="911640" cy="795973"/>
            <a:chOff x="1619672" y="2544901"/>
            <a:chExt cx="911640" cy="795973"/>
          </a:xfrm>
        </p:grpSpPr>
        <p:sp>
          <p:nvSpPr>
            <p:cNvPr id="4" name="Zaoblený obdélník 3"/>
            <p:cNvSpPr/>
            <p:nvPr/>
          </p:nvSpPr>
          <p:spPr>
            <a:xfrm>
              <a:off x="1619672" y="2564904"/>
              <a:ext cx="895959" cy="77597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1619672" y="2544901"/>
              <a:ext cx="91164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dirty="0">
                  <a:solidFill>
                    <a:srgbClr val="FFFFFF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legislativy a práva</a:t>
              </a:r>
              <a:endParaRPr lang="cs-CZ" alt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373590" y="2296404"/>
            <a:ext cx="934529" cy="775970"/>
            <a:chOff x="335041" y="2564904"/>
            <a:chExt cx="934529" cy="775970"/>
          </a:xfrm>
        </p:grpSpPr>
        <p:sp>
          <p:nvSpPr>
            <p:cNvPr id="8" name="Zaoblený obdélník 7"/>
            <p:cNvSpPr/>
            <p:nvPr/>
          </p:nvSpPr>
          <p:spPr>
            <a:xfrm>
              <a:off x="335041" y="2564904"/>
              <a:ext cx="934529" cy="77597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404812" y="2574429"/>
              <a:ext cx="86475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dirty="0">
                  <a:solidFill>
                    <a:srgbClr val="FFFFFF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zdravotní péče</a:t>
              </a:r>
              <a:endParaRPr lang="cs-CZ" alt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2256304" y="2321661"/>
            <a:ext cx="1178024" cy="775970"/>
            <a:chOff x="2555776" y="2564904"/>
            <a:chExt cx="1178024" cy="775970"/>
          </a:xfrm>
        </p:grpSpPr>
        <p:sp>
          <p:nvSpPr>
            <p:cNvPr id="15" name="Zaoblený obdélník 14"/>
            <p:cNvSpPr/>
            <p:nvPr/>
          </p:nvSpPr>
          <p:spPr>
            <a:xfrm>
              <a:off x="2640091" y="2564904"/>
              <a:ext cx="1009650" cy="77597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2555776" y="2583638"/>
              <a:ext cx="1178024" cy="39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300" dirty="0">
                  <a:solidFill>
                    <a:srgbClr val="FFFFFF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ekonomiky a zdr. pojištění</a:t>
              </a:r>
              <a:endParaRPr lang="cs-CZ" alt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3295297" y="2306945"/>
            <a:ext cx="1198240" cy="841375"/>
            <a:chOff x="3698321" y="2537599"/>
            <a:chExt cx="1198240" cy="841375"/>
          </a:xfrm>
        </p:grpSpPr>
        <p:sp>
          <p:nvSpPr>
            <p:cNvPr id="17" name="Zaoblený obdélník 16"/>
            <p:cNvSpPr/>
            <p:nvPr/>
          </p:nvSpPr>
          <p:spPr>
            <a:xfrm>
              <a:off x="3792616" y="2574429"/>
              <a:ext cx="1009650" cy="804545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3698321" y="2537599"/>
              <a:ext cx="1198240" cy="43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300" dirty="0">
                  <a:solidFill>
                    <a:srgbClr val="FFFFFF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ochrany a podpory veřejného zdraví</a:t>
              </a:r>
              <a:endParaRPr lang="cs-CZ" alt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39162" y="3929042"/>
            <a:ext cx="1743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Oddělení podpory práv pacientů</a:t>
            </a:r>
            <a:endParaRPr lang="cs-CZ" altLang="cs-CZ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764498" y="5553142"/>
            <a:ext cx="1200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zdravotnické prostředky</a:t>
            </a:r>
            <a:endParaRPr lang="cs-CZ" altLang="cs-CZ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4068555" y="5475714"/>
            <a:ext cx="1114425" cy="11696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4067834" y="5553241"/>
            <a:ext cx="1114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inovativní léčbu</a:t>
            </a:r>
            <a:endParaRPr lang="cs-CZ" altLang="cs-CZ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Přímá spojnice 26"/>
          <p:cNvCxnSpPr/>
          <p:nvPr/>
        </p:nvCxnSpPr>
        <p:spPr>
          <a:xfrm flipV="1">
            <a:off x="4285176" y="1684181"/>
            <a:ext cx="412444" cy="504828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1240961" y="3225647"/>
            <a:ext cx="589915" cy="55245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988330" y="1753190"/>
            <a:ext cx="2137186" cy="147245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4534247" y="4219552"/>
            <a:ext cx="2171477" cy="107104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 flipV="1">
            <a:off x="7619065" y="4219552"/>
            <a:ext cx="466416" cy="107104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2340620" y="3862365"/>
            <a:ext cx="3849053" cy="301490"/>
          </a:xfrm>
          <a:prstGeom prst="line">
            <a:avLst/>
          </a:prstGeom>
          <a:ln w="190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cxnSpLocks/>
          </p:cNvCxnSpPr>
          <p:nvPr/>
        </p:nvCxnSpPr>
        <p:spPr>
          <a:xfrm>
            <a:off x="2278856" y="4500497"/>
            <a:ext cx="420936" cy="1052645"/>
          </a:xfrm>
          <a:prstGeom prst="line">
            <a:avLst/>
          </a:prstGeom>
          <a:ln w="190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ený obdélník 33"/>
          <p:cNvSpPr/>
          <p:nvPr/>
        </p:nvSpPr>
        <p:spPr>
          <a:xfrm>
            <a:off x="6504641" y="5497496"/>
            <a:ext cx="1114425" cy="11727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297280" y="5483994"/>
            <a:ext cx="11144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zdravotně sociální pomezí</a:t>
            </a:r>
            <a:endParaRPr lang="cs-CZ" altLang="cs-CZ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6530767" y="5580373"/>
            <a:ext cx="10858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duševní onemocnění</a:t>
            </a:r>
            <a:endParaRPr lang="cs-CZ" altLang="cs-CZ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Přímá spojnice 37"/>
          <p:cNvCxnSpPr/>
          <p:nvPr/>
        </p:nvCxnSpPr>
        <p:spPr>
          <a:xfrm flipV="1">
            <a:off x="6907615" y="4219552"/>
            <a:ext cx="350325" cy="103704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5772496" y="4219552"/>
            <a:ext cx="1289357" cy="107571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-18396" y="5367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42" name="Přímá spojnice 41"/>
          <p:cNvCxnSpPr/>
          <p:nvPr/>
        </p:nvCxnSpPr>
        <p:spPr>
          <a:xfrm flipV="1">
            <a:off x="683263" y="1684181"/>
            <a:ext cx="3168526" cy="543405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V="1">
            <a:off x="2018492" y="1684181"/>
            <a:ext cx="2247899" cy="50482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V="1">
            <a:off x="3185039" y="1694184"/>
            <a:ext cx="1333500" cy="494822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5" name="Skupina 44"/>
          <p:cNvGrpSpPr/>
          <p:nvPr/>
        </p:nvGrpSpPr>
        <p:grpSpPr>
          <a:xfrm>
            <a:off x="6334514" y="3369484"/>
            <a:ext cx="1842588" cy="733425"/>
            <a:chOff x="6420348" y="3260526"/>
            <a:chExt cx="1842588" cy="733425"/>
          </a:xfrm>
        </p:grpSpPr>
        <p:sp>
          <p:nvSpPr>
            <p:cNvPr id="10" name="Zaoblený obdélník 9"/>
            <p:cNvSpPr/>
            <p:nvPr/>
          </p:nvSpPr>
          <p:spPr>
            <a:xfrm>
              <a:off x="6420348" y="3260526"/>
              <a:ext cx="1838325" cy="733425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6424611" y="3310778"/>
              <a:ext cx="1838325" cy="47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</a:pPr>
              <a:r>
                <a:rPr lang="cs-CZ" altLang="cs-CZ" dirty="0">
                  <a:solidFill>
                    <a:prstClr val="black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poradní orgán ministra</a:t>
              </a:r>
              <a:endParaRPr lang="cs-CZ" altLang="cs-CZ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600" dirty="0">
                  <a:solidFill>
                    <a:prstClr val="black"/>
                  </a:solidFill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Pacientská rada </a:t>
              </a:r>
              <a:endParaRPr lang="cs-CZ" alt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Nadpis 1"/>
          <p:cNvSpPr txBox="1">
            <a:spLocks/>
          </p:cNvSpPr>
          <p:nvPr/>
        </p:nvSpPr>
        <p:spPr>
          <a:xfrm>
            <a:off x="181046" y="22051"/>
            <a:ext cx="690173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z="2400" dirty="0" smtClean="0">
                <a:solidFill>
                  <a:srgbClr val="003B68"/>
                </a:solidFill>
                <a:latin typeface="Gill Sans MT" panose="020B0502020104020203" pitchFamily="34" charset="-18"/>
              </a:rPr>
              <a:t>Pacientská rada a její pracovní skupiny</a:t>
            </a:r>
            <a:endParaRPr lang="cs-CZ" sz="2400" dirty="0">
              <a:solidFill>
                <a:srgbClr val="003B68"/>
              </a:solidFill>
              <a:latin typeface="Gill Sans MT" panose="020B0502020104020203" pitchFamily="34" charset="-18"/>
            </a:endParaRPr>
          </a:p>
        </p:txBody>
      </p:sp>
      <p:sp>
        <p:nvSpPr>
          <p:cNvPr id="61" name="Zaoblený obdélník 33">
            <a:extLst>
              <a:ext uri="{FF2B5EF4-FFF2-40B4-BE49-F238E27FC236}">
                <a16:creationId xmlns="" xmlns:a16="http://schemas.microsoft.com/office/drawing/2014/main" id="{626577D1-946B-4D34-A3EE-BC6D77B84376}"/>
              </a:ext>
            </a:extLst>
          </p:cNvPr>
          <p:cNvSpPr/>
          <p:nvPr/>
        </p:nvSpPr>
        <p:spPr>
          <a:xfrm>
            <a:off x="7734699" y="5498700"/>
            <a:ext cx="1114425" cy="11727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2" name="Text Box 3">
            <a:extLst>
              <a:ext uri="{FF2B5EF4-FFF2-40B4-BE49-F238E27FC236}">
                <a16:creationId xmlns="" xmlns:a16="http://schemas.microsoft.com/office/drawing/2014/main" id="{701A9C82-4BE5-4DC1-884D-6F4596EB0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275" y="5714559"/>
            <a:ext cx="10858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</a:t>
            </a:r>
            <a:r>
              <a:rPr lang="cs-CZ" altLang="cs-CZ" dirty="0" err="1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celiakii</a:t>
            </a:r>
            <a:endParaRPr lang="cs-CZ" altLang="cs-CZ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Přímá spojnice 62">
            <a:extLst>
              <a:ext uri="{FF2B5EF4-FFF2-40B4-BE49-F238E27FC236}">
                <a16:creationId xmlns="" xmlns:a16="http://schemas.microsoft.com/office/drawing/2014/main" id="{315355AC-66D1-4B72-A564-F6BF6A7B3419}"/>
              </a:ext>
            </a:extLst>
          </p:cNvPr>
          <p:cNvCxnSpPr>
            <a:cxnSpLocks/>
          </p:cNvCxnSpPr>
          <p:nvPr/>
        </p:nvCxnSpPr>
        <p:spPr>
          <a:xfrm flipV="1">
            <a:off x="3377992" y="4105419"/>
            <a:ext cx="2876729" cy="128339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9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ZCZ_negativ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ZCZ_negativ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ZCZ_negativ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ZCZ_negativ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MZCZ_negativ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1076</Words>
  <Application>Microsoft Office PowerPoint</Application>
  <PresentationFormat>Předvádění na obrazovce (4:3)</PresentationFormat>
  <Paragraphs>303</Paragraphs>
  <Slides>26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26</vt:i4>
      </vt:variant>
    </vt:vector>
  </HeadingPairs>
  <TitlesOfParts>
    <vt:vector size="37" baseType="lpstr">
      <vt:lpstr>Arial</vt:lpstr>
      <vt:lpstr>ＭＳ Ｐゴシック</vt:lpstr>
      <vt:lpstr>Times New Roman</vt:lpstr>
      <vt:lpstr>Gill Sans</vt:lpstr>
      <vt:lpstr>Gill Sans MT</vt:lpstr>
      <vt:lpstr>MZCZ_negativ</vt:lpstr>
      <vt:lpstr>MZCZ_negativ2</vt:lpstr>
      <vt:lpstr>2_Office Theme</vt:lpstr>
      <vt:lpstr>1_MZCZ_negativ2</vt:lpstr>
      <vt:lpstr>2_MZCZ_negativ2</vt:lpstr>
      <vt:lpstr>3_MZCZ_negativ2</vt:lpstr>
      <vt:lpstr>Prezentace aplikace PowerPoint</vt:lpstr>
      <vt:lpstr>Nadpis</vt:lpstr>
      <vt:lpstr>Prezentace aplikace PowerPoint</vt:lpstr>
      <vt:lpstr>Nadpis</vt:lpstr>
      <vt:lpstr>Prezentace aplikace PowerPoint</vt:lpstr>
      <vt:lpstr>Nadpis</vt:lpstr>
      <vt:lpstr>Prezentace aplikace PowerPoint</vt:lpstr>
      <vt:lpstr>Nadpis</vt:lpstr>
      <vt:lpstr>Prezentace aplikace PowerPoint</vt:lpstr>
      <vt:lpstr>Nadpis</vt:lpstr>
      <vt:lpstr>Nadpis</vt:lpstr>
      <vt:lpstr>Nadpis</vt:lpstr>
      <vt:lpstr>Nadpis</vt:lpstr>
      <vt:lpstr>Nadpis</vt:lpstr>
      <vt:lpstr>Legislativní proces</vt:lpstr>
      <vt:lpstr>Nadpis</vt:lpstr>
      <vt:lpstr>Nadpis</vt:lpstr>
      <vt:lpstr>Nadpis</vt:lpstr>
      <vt:lpstr>Nadpis</vt:lpstr>
      <vt:lpstr>Nadpis</vt:lpstr>
      <vt:lpstr>Nadpis</vt:lpstr>
      <vt:lpstr>Nadpis</vt:lpstr>
      <vt:lpstr>Prezentace aplikace PowerPoint</vt:lpstr>
      <vt:lpstr>Prezentace aplikace PowerPoint</vt:lpstr>
      <vt:lpstr>Nadpis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Čížková Klára Mgr.</dc:creator>
  <cp:lastModifiedBy>Čížková Klára Mgr.</cp:lastModifiedBy>
  <cp:revision>139</cp:revision>
  <cp:lastPrinted>2018-10-08T13:57:06Z</cp:lastPrinted>
  <dcterms:modified xsi:type="dcterms:W3CDTF">2018-10-09T13:09:34Z</dcterms:modified>
</cp:coreProperties>
</file>