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  <p:sldMasterId id="2147483686" r:id="rId3"/>
    <p:sldMasterId id="2147483699" r:id="rId4"/>
    <p:sldMasterId id="2147483708" r:id="rId5"/>
  </p:sldMasterIdLst>
  <p:notesMasterIdLst>
    <p:notesMasterId r:id="rId32"/>
  </p:notesMasterIdLst>
  <p:handoutMasterIdLst>
    <p:handoutMasterId r:id="rId33"/>
  </p:handoutMasterIdLst>
  <p:sldIdLst>
    <p:sldId id="256" r:id="rId6"/>
    <p:sldId id="353" r:id="rId7"/>
    <p:sldId id="360" r:id="rId8"/>
    <p:sldId id="362" r:id="rId9"/>
    <p:sldId id="359" r:id="rId10"/>
    <p:sldId id="369" r:id="rId11"/>
    <p:sldId id="370" r:id="rId12"/>
    <p:sldId id="361" r:id="rId13"/>
    <p:sldId id="374" r:id="rId14"/>
    <p:sldId id="375" r:id="rId15"/>
    <p:sldId id="384" r:id="rId16"/>
    <p:sldId id="383" r:id="rId17"/>
    <p:sldId id="372" r:id="rId18"/>
    <p:sldId id="365" r:id="rId19"/>
    <p:sldId id="364" r:id="rId20"/>
    <p:sldId id="368" r:id="rId21"/>
    <p:sldId id="363" r:id="rId22"/>
    <p:sldId id="366" r:id="rId23"/>
    <p:sldId id="367" r:id="rId24"/>
    <p:sldId id="377" r:id="rId25"/>
    <p:sldId id="378" r:id="rId26"/>
    <p:sldId id="379" r:id="rId27"/>
    <p:sldId id="380" r:id="rId28"/>
    <p:sldId id="382" r:id="rId29"/>
    <p:sldId id="373" r:id="rId30"/>
    <p:sldId id="376" r:id="rId31"/>
  </p:sldIdLst>
  <p:sldSz cx="9144000" cy="6858000" type="screen4x3"/>
  <p:notesSz cx="6797675" cy="9926638"/>
  <p:embeddedFontLst>
    <p:embeddedFont>
      <p:font typeface="Gill Sans MT" panose="020B0502020104020203" pitchFamily="34" charset="-18"/>
      <p:regular r:id="rId34"/>
      <p:bold r:id="rId35"/>
      <p:italic r:id="rId36"/>
      <p:boldItalic r:id="rId37"/>
    </p:embeddedFont>
    <p:embeddedFont>
      <p:font typeface="ＭＳ Ｐゴシック" panose="020B0600070205080204" pitchFamily="34" charset="-128"/>
      <p:regular r:id="rId38"/>
    </p:embeddedFont>
    <p:embeddedFont>
      <p:font typeface="Gill Sans" panose="020B060402020202020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58"/>
    <a:srgbClr val="7D7DFF"/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B49A11-FD44-4FDE-B0A0-27E7B85C5078}">
  <a:tblStyle styleId="{98B49A11-FD44-4FDE-B0A0-27E7B85C5078}" styleName="Table_0">
    <a:wholeTbl>
      <a:tcTxStyle b="off" i="off">
        <a:font>
          <a:latin typeface="GillSans"/>
          <a:ea typeface="GillSans"/>
          <a:cs typeface="Gill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Style>
        <a:tcBdr/>
        <a:fill>
          <a:solidFill>
            <a:srgbClr val="CAECDD"/>
          </a:solidFill>
        </a:fill>
      </a:tcStyle>
    </a:band1H>
    <a:band1V>
      <a:tcStyle>
        <a:tcBdr/>
        <a:fill>
          <a:solidFill>
            <a:srgbClr val="CAECDD"/>
          </a:solidFill>
        </a:fill>
      </a:tcStyle>
    </a:band1V>
    <a:lastCol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B63E070E-4EE6-439D-BCC3-5389503E0A41}" styleName="Table_1">
    <a:wholeTbl>
      <a:tcTxStyle b="off" i="off">
        <a:font>
          <a:latin typeface="GillSans"/>
          <a:ea typeface="GillSans"/>
          <a:cs typeface="GillSans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/>
          </a:solidFill>
        </a:fill>
      </a:tcStyle>
    </a:band1H>
    <a:band1V>
      <a:tcStyle>
        <a:tcBdr/>
        <a:fill>
          <a:solidFill>
            <a:schemeClr val="accent3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3" autoAdjust="0"/>
    <p:restoredTop sz="94660"/>
  </p:normalViewPr>
  <p:slideViewPr>
    <p:cSldViewPr>
      <p:cViewPr>
        <p:scale>
          <a:sx n="100" d="100"/>
          <a:sy n="100" d="100"/>
        </p:scale>
        <p:origin x="-187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56" y="0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9B4D3-8461-4A78-9D65-0493DC6736A0}" type="datetimeFigureOut">
              <a:rPr lang="cs-CZ" smtClean="0"/>
              <a:t>10.5.2018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56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2676C-DE0A-4C4C-AB5F-9D0A6561F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64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1"/>
            <a:ext cx="6797675" cy="99266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/>
          <p:nvPr/>
        </p:nvSpPr>
        <p:spPr>
          <a:xfrm>
            <a:off x="0" y="0"/>
            <a:ext cx="2946399" cy="496888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 txBox="1"/>
          <p:nvPr/>
        </p:nvSpPr>
        <p:spPr>
          <a:xfrm>
            <a:off x="3851275" y="0"/>
            <a:ext cx="2946399" cy="496888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38775" cy="4465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0" y="9428162"/>
            <a:ext cx="2946399" cy="496887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85401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40362" cy="44672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BB0EB94-F48C-A243-B9F4-05082C1966DE}" type="slidenum">
              <a:rPr lang="cs-CZ" altLang="cs-CZ" sz="1200">
                <a:solidFill>
                  <a:srgbClr val="000000"/>
                </a:solidFill>
                <a:latin typeface="Times New Roman" charset="0"/>
              </a:rPr>
              <a:pPr/>
              <a:t>26</a:t>
            </a:fld>
            <a:endParaRPr lang="cs-CZ" altLang="cs-CZ" sz="1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813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solidFill>
            <a:srgbClr val="FFFFFF"/>
          </a:solidFill>
          <a:ln/>
        </p:spPr>
      </p:sp>
      <p:sp>
        <p:nvSpPr>
          <p:cNvPr id="481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4"/>
            <a:ext cx="5440363" cy="44672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4836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93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9918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34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 předlohy.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418957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9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3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2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8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7768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1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8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0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6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pPr algn="r">
                <a:buSzPct val="25000"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649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-12700" y="1968500"/>
            <a:ext cx="9156699" cy="4889500"/>
          </a:xfrm>
          <a:prstGeom prst="rect">
            <a:avLst/>
          </a:prstGeom>
          <a:solidFill>
            <a:srgbClr val="0032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7700" y="682625"/>
            <a:ext cx="6737349" cy="59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/>
          <p:nvPr/>
        </p:nvSpPr>
        <p:spPr>
          <a:xfrm>
            <a:off x="1220787" y="6245225"/>
            <a:ext cx="13700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2916238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Shape 13"/>
          <p:cNvPicPr preferRelativeResize="0"/>
          <p:nvPr userDrawn="1"/>
        </p:nvPicPr>
        <p:blipFill rotWithShape="1"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500"/>
                    </a14:imgEffect>
                    <a14:imgEffect>
                      <a14:saturation sat="37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175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3"/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0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2" r:id="rId7"/>
    <p:sldLayoutId id="2147483673" r:id="rId8"/>
    <p:sldLayoutId id="2147483698" r:id="rId9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341437"/>
            <a:ext cx="892174" cy="551656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srgbClr val="FFFFFF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pic>
        <p:nvPicPr>
          <p:cNvPr id="13" name="Shape 13"/>
          <p:cNvPicPr preferRelativeResize="0"/>
          <p:nvPr userDrawn="1"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500"/>
                    </a14:imgEffect>
                    <a14:imgEffect>
                      <a14:saturation sat="37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175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3"/>
          <p:cNvPicPr preferRelativeResize="0"/>
          <p:nvPr userDrawn="1"/>
        </p:nvPicPr>
        <p:blipFill rotWithShape="1">
          <a:blip r:embed="rId12">
            <a:alphaModFix/>
          </a:blip>
          <a:srcRect/>
          <a:stretch/>
        </p:blipFill>
        <p:spPr>
          <a:xfrm>
            <a:off x="0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430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5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srgbClr val="FFFFFF"/>
                </a:solidFill>
              </a:rPr>
              <a:pPr algn="r">
                <a:buSzPct val="25000"/>
              </a:pPr>
              <a:t>‹#›</a:t>
            </a:fld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Times New Roman"/>
              <a:buNone/>
            </a:pPr>
            <a:endParaRPr sz="3400">
              <a:solidFill>
                <a:srgbClr val="FFFFFF"/>
              </a:solidFill>
            </a:endParaRPr>
          </a:p>
        </p:txBody>
      </p:sp>
      <p:pic>
        <p:nvPicPr>
          <p:cNvPr id="13" name="Shape 13"/>
          <p:cNvPicPr preferRelativeResize="0"/>
          <p:nvPr userDrawn="1"/>
        </p:nvPicPr>
        <p:blipFill rotWithShape="1"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500"/>
                    </a14:imgEffect>
                    <a14:imgEffect>
                      <a14:saturation sat="37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175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3"/>
          <p:cNvPicPr preferRelativeResize="0"/>
          <p:nvPr userDrawn="1"/>
        </p:nvPicPr>
        <p:blipFill rotWithShape="1">
          <a:blip r:embed="rId12">
            <a:alphaModFix/>
          </a:blip>
          <a:srcRect/>
          <a:stretch/>
        </p:blipFill>
        <p:spPr>
          <a:xfrm>
            <a:off x="0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800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lada.cz/assets/media-centrum/dulezite-dokumenty/Plan-legislativnich-praci_2018.pdf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../../Pacientsk&#225;%20rada/Pracovn&#237;%20skupiny/Inovativn&#237;%20l&#233;&#269;ba/1.%20jedn&#225;n&#237;/Priority%20pacient&#367;%20ve%20vztahu%20k%20inovativn&#237;%20l&#233;&#269;b&#283;_verze4.doc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\\FILESERVER.mzcr.cz\Share\Spolecny\nl\OPP\Pacientsk&#225;%20rada\Pracovn&#237;%20skupiny\Zdravotn&#283;soci&#225;ln&#237;%20pomez&#237;\1.%20jedn&#225;n&#237;%2017.4.2018\PRIORITY%20zdravotn&#283;-soci&#225;ln&#237;pomez&#237;_%20verze4.doc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ropacienty@mzcr.c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cientskeorganizace.mzcr.cz/index.ph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539552" y="2636911"/>
            <a:ext cx="8137525" cy="151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l-PL" sz="3600" b="1" dirty="0">
                <a:solidFill>
                  <a:schemeClr val="lt1"/>
                </a:solidFill>
                <a:latin typeface="Gill Sans MT" panose="020B0502020104020203" pitchFamily="34" charset="-18"/>
              </a:rPr>
              <a:t>SETKÁNÍ S PACIENTSKÝMI ORGANIZACEMI</a:t>
            </a:r>
          </a:p>
          <a:p>
            <a:pPr lvl="0" algn="ctr"/>
            <a:endParaRPr lang="pl-PL" sz="3600" b="1" dirty="0">
              <a:solidFill>
                <a:schemeClr val="lt1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pl-PL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10. </a:t>
            </a:r>
            <a:r>
              <a:rPr lang="pl-PL" sz="3600" b="1" dirty="0">
                <a:solidFill>
                  <a:srgbClr val="FFFFFF"/>
                </a:solidFill>
                <a:latin typeface="Gill Sans MT" panose="020B0502020104020203" pitchFamily="34" charset="-18"/>
              </a:rPr>
              <a:t>5. 2018</a:t>
            </a:r>
          </a:p>
          <a:p>
            <a:pPr lvl="0" algn="ctr"/>
            <a:endParaRPr lang="pl-PL" sz="2000" b="1" dirty="0">
              <a:solidFill>
                <a:srgbClr val="FFFFFF"/>
              </a:solidFill>
              <a:latin typeface="Gill Sans MT" panose="020B0502020104020203" pitchFamily="34" charset="-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8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07504" y="-99392"/>
            <a:ext cx="828092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2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Účast pacientů v připomínkových řízeních MZ po 15. 1. </a:t>
            </a:r>
            <a:endParaRPr lang="cs-CZ" sz="22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24668" y="1196752"/>
            <a:ext cx="7992888" cy="4608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Pacientská rada připomínkuje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návrhy legislativních a nelegislativních návrhů ministerstva zdravotnictví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ve vnitřním připomínkovém řízení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prostřednictvím Oddělení podpory práv pacientů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lvl="8"/>
            <a:r>
              <a:rPr lang="cs-CZ" sz="2000" b="1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Z</a:t>
            </a:r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asílání návrhů Oddělením podpory práv pacientů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: Pacientská rada a její pracovní skupiny</a:t>
            </a:r>
          </a:p>
          <a:p>
            <a:pPr lvl="8"/>
            <a:r>
              <a:rPr lang="cs-CZ" sz="2000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Pacientské organizace nezastoupené v Radě či pracovních skupinách mohou zaslat své připomínky Oddělení podpory práv pacientů.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lvl="8"/>
            <a:r>
              <a:rPr lang="cs-CZ" sz="2000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  <a:hlinkClick r:id="rId2"/>
              </a:rPr>
              <a:t>Legislativní plán vlády</a:t>
            </a:r>
            <a:r>
              <a:rPr lang="cs-CZ" sz="2000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:</a:t>
            </a:r>
            <a:endParaRPr lang="cs-CZ" sz="2000" dirty="0">
              <a:solidFill>
                <a:srgbClr val="FFFF00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zdravotnické prostředky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o léčivech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zdravotnický informační systém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o návykových látkách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o ochraně veřejného zdraví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odškodňování újmy způsobené povinným očkováním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o sociálních službách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932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8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07504" y="-99392"/>
            <a:ext cx="828092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2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Účast pacientů v připomínkových řízeních MZ po 15. 1. </a:t>
            </a:r>
            <a:endParaRPr lang="cs-CZ" sz="22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9551" y="1340768"/>
            <a:ext cx="7992888" cy="4608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buFont typeface="Arial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Pacientská rada připomínkuje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návrhy legislativních a nelegislativních návrhů ministerstva zdravotnictví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ve vnitřním připomínkovém řízení 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prostřednictvím Oddělení podpory práv pacientů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povinným 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očkováním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o sociálních službách</a:t>
            </a:r>
          </a:p>
          <a:p>
            <a:pPr marL="342900" lvl="8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039830" cy="549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0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562074"/>
          </a:xfrm>
        </p:spPr>
        <p:txBody>
          <a:bodyPr>
            <a:noAutofit/>
          </a:bodyPr>
          <a:lstStyle/>
          <a:p>
            <a:r>
              <a:rPr lang="cs-CZ" sz="2400" dirty="0" smtClean="0"/>
              <a:t>Legislativní proces</a:t>
            </a:r>
            <a:endParaRPr lang="cs-CZ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715213" y="6237312"/>
            <a:ext cx="512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MZ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07202" y="4509120"/>
            <a:ext cx="3528392" cy="172819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pic>
        <p:nvPicPr>
          <p:cNvPr id="22" name="Picture 2" descr="Výsledek obrázku pro doku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350" y="530120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Šipka nahoru 26"/>
          <p:cNvSpPr/>
          <p:nvPr/>
        </p:nvSpPr>
        <p:spPr>
          <a:xfrm>
            <a:off x="1797977" y="4383824"/>
            <a:ext cx="346841" cy="690871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207202" y="3129655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07202" y="3750568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07202" y="2492896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1260360" y="3129655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1260360" y="3750568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1260360" y="2492896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2865567" y="3542921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2865567" y="2942773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65338" y="2536830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MPSV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276431" y="3173589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MV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276431" y="379450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MS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1330235" y="2544543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MZV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1330235" y="318130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MF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1330235" y="379450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MMR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2945508" y="3019700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VOP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2934796" y="3606339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2195720" y="3237007"/>
            <a:ext cx="76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+</a:t>
            </a:r>
            <a:endParaRPr lang="cs-CZ" dirty="0"/>
          </a:p>
        </p:txBody>
      </p:sp>
      <p:sp>
        <p:nvSpPr>
          <p:cNvPr id="43" name="Ohnutá šipka 42"/>
          <p:cNvSpPr/>
          <p:nvPr/>
        </p:nvSpPr>
        <p:spPr>
          <a:xfrm>
            <a:off x="1715213" y="1412776"/>
            <a:ext cx="840563" cy="792088"/>
          </a:xfrm>
          <a:prstGeom prst="ben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0000"/>
              </a:solidFill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2892703" y="1196752"/>
            <a:ext cx="2543393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3779421" y="158678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vláda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53" name="Šipka doprava 52"/>
          <p:cNvSpPr/>
          <p:nvPr/>
        </p:nvSpPr>
        <p:spPr>
          <a:xfrm>
            <a:off x="5652120" y="1528052"/>
            <a:ext cx="792088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6600607" y="1319553"/>
            <a:ext cx="2003841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6600607" y="2804158"/>
            <a:ext cx="2003841" cy="1108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6974894" y="1605666"/>
            <a:ext cx="125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Gill Sans" panose="020B0604020202020204" charset="0"/>
              </a:rPr>
              <a:t>Poslanecká sněmovna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7221578" y="321685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Senát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4434175" y="2804158"/>
            <a:ext cx="2003841" cy="1108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4788024" y="3188383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Gill Sans" panose="020B0604020202020204" charset="0"/>
              </a:rPr>
              <a:t>prezident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1024" name="Šipka dolů 1023"/>
          <p:cNvSpPr/>
          <p:nvPr/>
        </p:nvSpPr>
        <p:spPr>
          <a:xfrm>
            <a:off x="7458510" y="2361456"/>
            <a:ext cx="288032" cy="72008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025" name="Šipka doleva 1024"/>
          <p:cNvSpPr/>
          <p:nvPr/>
        </p:nvSpPr>
        <p:spPr>
          <a:xfrm>
            <a:off x="6156176" y="3216852"/>
            <a:ext cx="648072" cy="326069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027" name="Šipka dolů 1026"/>
          <p:cNvSpPr/>
          <p:nvPr/>
        </p:nvSpPr>
        <p:spPr>
          <a:xfrm>
            <a:off x="5292080" y="3794502"/>
            <a:ext cx="288032" cy="589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8" name="Obdélník 67"/>
          <p:cNvSpPr/>
          <p:nvPr/>
        </p:nvSpPr>
        <p:spPr>
          <a:xfrm>
            <a:off x="4755115" y="4583193"/>
            <a:ext cx="1361961" cy="9173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4812611" y="4933443"/>
            <a:ext cx="1255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  <a:latin typeface="Gill Sans" panose="020B0604020202020204" charset="0"/>
              </a:rPr>
              <a:t>Sbírka zákonů</a:t>
            </a:r>
            <a:endParaRPr lang="cs-CZ" dirty="0">
              <a:solidFill>
                <a:srgbClr val="FFFFFF"/>
              </a:solidFill>
              <a:latin typeface="Gill Sans" panose="020B060402020202020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74067" y="4201343"/>
            <a:ext cx="148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+ MŠMT, MO….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47456" y="4674120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7" name="Obdélník 56"/>
          <p:cNvSpPr/>
          <p:nvPr/>
        </p:nvSpPr>
        <p:spPr>
          <a:xfrm>
            <a:off x="3082380" y="5117325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613870" y="4674119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5" name="Obdélník 64"/>
          <p:cNvSpPr/>
          <p:nvPr/>
        </p:nvSpPr>
        <p:spPr>
          <a:xfrm>
            <a:off x="276431" y="5373216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3159530" y="5797539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65567" y="4729259"/>
            <a:ext cx="557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Gill Sans" panose="020B0604020202020204" charset="0"/>
              </a:rPr>
              <a:t>OPP</a:t>
            </a:r>
            <a:endParaRPr lang="cs-CZ" sz="1200" b="1" dirty="0">
              <a:latin typeface="Gill Sans" panose="020B0604020202020204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3082380" y="5162708"/>
            <a:ext cx="69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latin typeface="Gill Sans" panose="020B0604020202020204" charset="0"/>
              </a:rPr>
              <a:t>PacR</a:t>
            </a:r>
            <a:endParaRPr lang="cs-CZ" sz="1200" b="1" dirty="0">
              <a:latin typeface="Gill Sans" panose="020B060402020202020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068497" y="5117325"/>
            <a:ext cx="554366" cy="43977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se šipkou 73"/>
          <p:cNvCxnSpPr/>
          <p:nvPr/>
        </p:nvCxnSpPr>
        <p:spPr>
          <a:xfrm>
            <a:off x="802635" y="5905568"/>
            <a:ext cx="708993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se šipkou 74"/>
          <p:cNvCxnSpPr/>
          <p:nvPr/>
        </p:nvCxnSpPr>
        <p:spPr>
          <a:xfrm flipV="1">
            <a:off x="2391142" y="5225463"/>
            <a:ext cx="501561" cy="291769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/>
          <p:cNvCxnSpPr/>
          <p:nvPr/>
        </p:nvCxnSpPr>
        <p:spPr>
          <a:xfrm>
            <a:off x="2371695" y="5905568"/>
            <a:ext cx="710685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8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07504" y="-99392"/>
            <a:ext cx="828092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2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Účast pacientů v připomínkových řízeních MZ po 10. 1. </a:t>
            </a:r>
            <a:endParaRPr lang="cs-CZ" sz="22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9551" y="1340768"/>
            <a:ext cx="7992888" cy="4608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zdravotnické </a:t>
            </a:r>
            <a:r>
              <a:rPr lang="cs-CZ" sz="2000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prostředky – novela zákona č. 48/1997 Sb., o veřejném zdravotním pojištění</a:t>
            </a:r>
            <a:endParaRPr lang="cs-CZ" sz="2000" dirty="0">
              <a:solidFill>
                <a:srgbClr val="FFFF00"/>
              </a:solidFill>
              <a:latin typeface="Gill Sans MT" panose="020B0502020104020203" pitchFamily="34" charset="-18"/>
              <a:cs typeface="Gill Sans"/>
            </a:endParaRPr>
          </a:p>
          <a:p>
            <a:pPr lvl="0"/>
            <a:r>
              <a:rPr lang="cs-CZ" sz="2000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	kategorizace </a:t>
            </a:r>
            <a:r>
              <a:rPr lang="cs-CZ" sz="2000" dirty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(2. 2</a:t>
            </a:r>
            <a:r>
              <a:rPr lang="cs-CZ" sz="2000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.)</a:t>
            </a:r>
            <a:endParaRPr lang="cs-CZ" sz="2000" dirty="0">
              <a:solidFill>
                <a:srgbClr val="FFFF00"/>
              </a:solidFill>
              <a:latin typeface="Gill Sans MT" panose="020B0502020104020203" pitchFamily="34" charset="-18"/>
              <a:cs typeface="Gill Sans"/>
            </a:endParaRPr>
          </a:p>
          <a:p>
            <a:pPr lvl="0"/>
            <a:r>
              <a:rPr lang="cs-CZ" sz="2000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	návrh </a:t>
            </a:r>
            <a:r>
              <a:rPr lang="cs-CZ" sz="2000" dirty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pravidel úhrady (15. 2</a:t>
            </a:r>
            <a:r>
              <a:rPr lang="cs-CZ" sz="2000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.) </a:t>
            </a:r>
            <a:endParaRPr lang="cs-CZ" sz="2000" dirty="0">
              <a:solidFill>
                <a:srgbClr val="FFFF00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novela zákona 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č. 121/2000 Sb., o právu autorském (16. 2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.)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novela vyhlášky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č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. 98/2012 Sb., o zdravotnické dokumentaci (20. 2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.)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návrh vzdělávacího programu certifikovaného kurzu „Paliativní péče“ (15. 3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.)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n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ovela zákona 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č. 13/1997 Sb., o pozemních komunikacích (28. 3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.)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návrh zprávy o plnění úkolů vyplývajících z národního akčního plánu pro vzácná onemocnění na léta 2015 až 2017 a návrh národního akčního plánu pro vzácná onemocnění na léta 2018 až 2020 (6. 4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.)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novela vyhlášky 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č. 134/1998 Sb., kterou se vydává seznam zdravotních výkonů s bodovými hodnotami, ve znění pozdějších předpisů (10. 5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.)</a:t>
            </a: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430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8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539551" y="44624"/>
            <a:ext cx="7488833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z="2400" dirty="0">
                <a:solidFill>
                  <a:srgbClr val="003258"/>
                </a:solidFill>
                <a:latin typeface="Gill Sans MT" panose="020B0502020104020203" pitchFamily="34" charset="-18"/>
              </a:rPr>
              <a:t>Informace z Pacientské rady</a:t>
            </a:r>
          </a:p>
        </p:txBody>
      </p:sp>
      <p:sp>
        <p:nvSpPr>
          <p:cNvPr id="6" name="Shape 137"/>
          <p:cNvSpPr txBox="1"/>
          <p:nvPr/>
        </p:nvSpPr>
        <p:spPr>
          <a:xfrm>
            <a:off x="539551" y="1628800"/>
            <a:ext cx="7992888" cy="4320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Pacientská rada </a:t>
            </a:r>
            <a:r>
              <a:rPr lang="cs-CZ" sz="2400" smtClean="0">
                <a:solidFill>
                  <a:schemeClr val="bg1"/>
                </a:solidFill>
                <a:latin typeface="Gill Sans MT" panose="020B0502020104020203" pitchFamily="34" charset="-18"/>
              </a:rPr>
              <a:t>ve struktuře MZČR </a:t>
            </a: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zasedání 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Pacientské rady</a:t>
            </a:r>
          </a:p>
          <a:p>
            <a:pPr marL="457200" lvl="0" indent="-4572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vznik a činnost pracovních skupin Pacientské rady</a:t>
            </a:r>
          </a:p>
          <a:p>
            <a:pPr marL="895350" lvl="2" indent="-2667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pracovní skupina pro zdravotnické prostředky</a:t>
            </a:r>
          </a:p>
          <a:p>
            <a:pPr marL="895350" lvl="2" indent="-2667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pracovní skupina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pro zdravotně-sociální pomezí</a:t>
            </a:r>
          </a:p>
          <a:p>
            <a:pPr marL="895350" lvl="2" indent="-2667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pracovní skupina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pro inovativní léčbu</a:t>
            </a:r>
          </a:p>
          <a:p>
            <a:pPr marL="628650" lvl="2"/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628650" lvl="2"/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820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délník 48"/>
          <p:cNvSpPr/>
          <p:nvPr/>
        </p:nvSpPr>
        <p:spPr>
          <a:xfrm>
            <a:off x="0" y="0"/>
            <a:ext cx="9144000" cy="1566012"/>
          </a:xfrm>
          <a:prstGeom prst="rect">
            <a:avLst/>
          </a:prstGeom>
          <a:solidFill>
            <a:srgbClr val="003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oblený obdélník 24"/>
          <p:cNvSpPr/>
          <p:nvPr/>
        </p:nvSpPr>
        <p:spPr>
          <a:xfrm>
            <a:off x="5294311" y="5007834"/>
            <a:ext cx="1114425" cy="1249045"/>
          </a:xfrm>
          <a:prstGeom prst="roundRect">
            <a:avLst/>
          </a:prstGeom>
          <a:solidFill>
            <a:srgbClr val="D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srgbClr val="000000"/>
                </a:solidFill>
              </a:rPr>
              <a:pPr algn="r">
                <a:buSzPct val="25000"/>
              </a:pPr>
              <a:t>15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6687" y="457200"/>
            <a:ext cx="8777288" cy="621215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5" name="Textové pole 2"/>
          <p:cNvSpPr txBox="1">
            <a:spLocks noChangeArrowheads="1"/>
          </p:cNvSpPr>
          <p:nvPr/>
        </p:nvSpPr>
        <p:spPr bwMode="auto">
          <a:xfrm>
            <a:off x="2956004" y="44450"/>
            <a:ext cx="2900362" cy="3683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-18"/>
                <a:ea typeface="Times New Roman" pitchFamily="18" charset="0"/>
                <a:cs typeface="Arial" pitchFamily="34" charset="0"/>
              </a:rPr>
              <a:t>Ministerstvo zdravotnictví ČR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62308" y="3369583"/>
            <a:ext cx="1933575" cy="6477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4046536" y="5007833"/>
            <a:ext cx="1114425" cy="1249045"/>
          </a:xfrm>
          <a:prstGeom prst="round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3687514" y="548680"/>
            <a:ext cx="1495425" cy="476250"/>
            <a:chOff x="3886200" y="1432560"/>
            <a:chExt cx="1495425" cy="476250"/>
          </a:xfrm>
        </p:grpSpPr>
        <p:sp>
          <p:nvSpPr>
            <p:cNvPr id="9" name="Zaoblený obdélník 8"/>
            <p:cNvSpPr/>
            <p:nvPr/>
          </p:nvSpPr>
          <p:spPr>
            <a:xfrm>
              <a:off x="3886200" y="1432560"/>
              <a:ext cx="1495425" cy="47625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4062412" y="1496060"/>
              <a:ext cx="1143000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ministr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1401292" y="1805974"/>
            <a:ext cx="911640" cy="795973"/>
            <a:chOff x="1619672" y="2544901"/>
            <a:chExt cx="911640" cy="795973"/>
          </a:xfrm>
        </p:grpSpPr>
        <p:sp>
          <p:nvSpPr>
            <p:cNvPr id="12" name="Zaoblený obdélník 11"/>
            <p:cNvSpPr/>
            <p:nvPr/>
          </p:nvSpPr>
          <p:spPr>
            <a:xfrm>
              <a:off x="1619672" y="2564904"/>
              <a:ext cx="895959" cy="77597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1619672" y="2544901"/>
              <a:ext cx="91164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sekce legislativy a práva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391985" y="1803622"/>
            <a:ext cx="934529" cy="775970"/>
            <a:chOff x="335041" y="2564904"/>
            <a:chExt cx="934529" cy="775970"/>
          </a:xfrm>
        </p:grpSpPr>
        <p:sp>
          <p:nvSpPr>
            <p:cNvPr id="15" name="Zaoblený obdélník 14"/>
            <p:cNvSpPr/>
            <p:nvPr/>
          </p:nvSpPr>
          <p:spPr>
            <a:xfrm>
              <a:off x="335041" y="2564904"/>
              <a:ext cx="934529" cy="77597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404812" y="2574429"/>
              <a:ext cx="86475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sekce zdravotní péče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274700" y="1828879"/>
            <a:ext cx="1178024" cy="775970"/>
            <a:chOff x="2555776" y="2564904"/>
            <a:chExt cx="1178024" cy="775970"/>
          </a:xfrm>
        </p:grpSpPr>
        <p:sp>
          <p:nvSpPr>
            <p:cNvPr id="18" name="Zaoblený obdélník 17"/>
            <p:cNvSpPr/>
            <p:nvPr/>
          </p:nvSpPr>
          <p:spPr>
            <a:xfrm>
              <a:off x="2640091" y="2564904"/>
              <a:ext cx="1009650" cy="77597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2555776" y="2583638"/>
              <a:ext cx="1178024" cy="39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sekce ekonomiky a zdr. pojištění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3313692" y="1814161"/>
            <a:ext cx="1198240" cy="841375"/>
            <a:chOff x="3698321" y="2537599"/>
            <a:chExt cx="1198240" cy="841375"/>
          </a:xfrm>
        </p:grpSpPr>
        <p:sp>
          <p:nvSpPr>
            <p:cNvPr id="21" name="Zaoblený obdélník 20"/>
            <p:cNvSpPr/>
            <p:nvPr/>
          </p:nvSpPr>
          <p:spPr>
            <a:xfrm>
              <a:off x="3792616" y="2574429"/>
              <a:ext cx="1009650" cy="804545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698321" y="2537599"/>
              <a:ext cx="1198240" cy="439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sekce ochrany a podpory veřejného zdraví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57557" y="3436258"/>
            <a:ext cx="1743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3258"/>
                </a:solidFill>
                <a:effectLst/>
                <a:latin typeface="Gill Sans MT" pitchFamily="34" charset="-18"/>
                <a:ea typeface="Times New Roman" pitchFamily="18" charset="0"/>
                <a:cs typeface="Arial" pitchFamily="34" charset="0"/>
              </a:rPr>
              <a:t>Oddělení podpory práv pacientů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rgbClr val="00325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280023" y="4994274"/>
            <a:ext cx="12001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Pacientské rady pro zdr. prostředky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062026" y="4994274"/>
            <a:ext cx="111442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3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Pacientské rady pro inovativní léčbu</a:t>
            </a:r>
            <a:endParaRPr kumimoji="0" lang="cs-CZ" altLang="cs-CZ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Přímá spojnice 26"/>
          <p:cNvCxnSpPr/>
          <p:nvPr/>
        </p:nvCxnSpPr>
        <p:spPr>
          <a:xfrm flipV="1">
            <a:off x="4303572" y="1201402"/>
            <a:ext cx="416720" cy="49482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1259356" y="2732865"/>
            <a:ext cx="589915" cy="55245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5294311" y="866774"/>
            <a:ext cx="2086001" cy="256948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4675177" y="4298327"/>
            <a:ext cx="1465622" cy="64117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2359015" y="3671073"/>
            <a:ext cx="3716304" cy="228456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2297251" y="4053864"/>
            <a:ext cx="1645475" cy="1117630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aoblený obdélník 33"/>
          <p:cNvSpPr/>
          <p:nvPr/>
        </p:nvSpPr>
        <p:spPr>
          <a:xfrm>
            <a:off x="6523036" y="5004714"/>
            <a:ext cx="1114425" cy="1169670"/>
          </a:xfrm>
          <a:prstGeom prst="roundRect">
            <a:avLst/>
          </a:prstGeom>
          <a:solidFill>
            <a:srgbClr val="D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6507006" y="4951630"/>
            <a:ext cx="11144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pro zdravotně sociální pomezí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aoblený obdélník 35"/>
          <p:cNvSpPr/>
          <p:nvPr/>
        </p:nvSpPr>
        <p:spPr>
          <a:xfrm>
            <a:off x="7742236" y="5020534"/>
            <a:ext cx="1114425" cy="1207770"/>
          </a:xfrm>
          <a:prstGeom prst="roundRect">
            <a:avLst/>
          </a:prstGeom>
          <a:solidFill>
            <a:srgbClr val="D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7754780" y="4960014"/>
            <a:ext cx="10572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Pacientské rady pro duševní onemocnění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Přímá spojnice 38"/>
          <p:cNvCxnSpPr/>
          <p:nvPr/>
        </p:nvCxnSpPr>
        <p:spPr>
          <a:xfrm flipV="1">
            <a:off x="5851523" y="4365104"/>
            <a:ext cx="616976" cy="54898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cxnSp>
        <p:nvCxnSpPr>
          <p:cNvPr id="41" name="Přímá spojnice 40"/>
          <p:cNvCxnSpPr/>
          <p:nvPr/>
        </p:nvCxnSpPr>
        <p:spPr>
          <a:xfrm flipV="1">
            <a:off x="839480" y="1155332"/>
            <a:ext cx="3222546" cy="53340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V="1">
            <a:off x="2036888" y="1191399"/>
            <a:ext cx="2247899" cy="50482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V="1">
            <a:off x="3203435" y="1201402"/>
            <a:ext cx="1333500" cy="494822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44" name="Skupina 43"/>
          <p:cNvGrpSpPr/>
          <p:nvPr/>
        </p:nvGrpSpPr>
        <p:grpSpPr>
          <a:xfrm>
            <a:off x="6142924" y="3532817"/>
            <a:ext cx="1838325" cy="733425"/>
            <a:chOff x="6420348" y="3260526"/>
            <a:chExt cx="1838325" cy="733425"/>
          </a:xfrm>
          <a:solidFill>
            <a:srgbClr val="FF9999"/>
          </a:solidFill>
        </p:grpSpPr>
        <p:sp>
          <p:nvSpPr>
            <p:cNvPr id="45" name="Zaoblený obdélník 44"/>
            <p:cNvSpPr/>
            <p:nvPr/>
          </p:nvSpPr>
          <p:spPr>
            <a:xfrm>
              <a:off x="6420348" y="3260526"/>
              <a:ext cx="1838325" cy="733425"/>
            </a:xfrm>
            <a:prstGeom prst="round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6473051" y="3303311"/>
              <a:ext cx="1737181" cy="4782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poradní orgán ministra </a:t>
              </a:r>
              <a:endParaRPr kumimoji="0" lang="cs-CZ" altLang="cs-CZ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" pitchFamily="34" charset="-18"/>
                  <a:ea typeface="Times New Roman" pitchFamily="18" charset="0"/>
                  <a:cs typeface="Arial" pitchFamily="34" charset="0"/>
                </a:rPr>
                <a:t>Pacientská rada 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7" name="Přímá spojnice 46"/>
          <p:cNvCxnSpPr/>
          <p:nvPr/>
        </p:nvCxnSpPr>
        <p:spPr>
          <a:xfrm flipH="1" flipV="1">
            <a:off x="7754780" y="4435053"/>
            <a:ext cx="577469" cy="53552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Přímá spojnice 47"/>
          <p:cNvCxnSpPr>
            <a:stCxn id="35" idx="0"/>
          </p:cNvCxnSpPr>
          <p:nvPr/>
        </p:nvCxnSpPr>
        <p:spPr>
          <a:xfrm flipV="1">
            <a:off x="7064219" y="4365104"/>
            <a:ext cx="79693" cy="58652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53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8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539551" y="44624"/>
            <a:ext cx="7488833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Zasedání Pacientské rady </a:t>
            </a:r>
            <a:endParaRPr lang="cs-CZ" sz="24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9551" y="1628800"/>
            <a:ext cx="7992888" cy="4320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28650" lvl="2" indent="-361950">
              <a:lnSpc>
                <a:spcPct val="120000"/>
              </a:lnSpc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3. zasedání (5. února 2018)</a:t>
            </a:r>
          </a:p>
          <a:p>
            <a:pPr marL="628650"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	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zřízení pracovních skupin Pacientské rady</a:t>
            </a:r>
          </a:p>
          <a:p>
            <a:pPr marL="628650" lvl="2">
              <a:lnSpc>
                <a:spcPct val="120000"/>
              </a:lnSpc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628650" lvl="2" indent="-361950">
              <a:lnSpc>
                <a:spcPct val="120000"/>
              </a:lnSpc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4. zasedání – výjezdní (2.- 4. března 2018)</a:t>
            </a:r>
          </a:p>
          <a:p>
            <a:pPr marL="628650"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	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vnitřní záležitosti fungování Rady</a:t>
            </a:r>
          </a:p>
          <a:p>
            <a:pPr marL="895350" lvl="2" indent="-2667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plán činnosti, proaktivní činnost Rady</a:t>
            </a:r>
          </a:p>
          <a:p>
            <a:pPr marL="895350" lvl="2" indent="-2667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fungování pracovních skupin</a:t>
            </a:r>
          </a:p>
          <a:p>
            <a:pPr marL="895350" lvl="2" indent="-2667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formulace potřeb pacientů v oblasti vzdělávání</a:t>
            </a:r>
          </a:p>
          <a:p>
            <a:pPr marL="895350" lvl="2" indent="-2667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628650" lvl="2" indent="-361950">
              <a:lnSpc>
                <a:spcPct val="120000"/>
              </a:lnSpc>
            </a:pPr>
            <a:r>
              <a:rPr lang="cs-CZ" sz="2400" i="1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5. zasedání (16. května 2018)</a:t>
            </a:r>
          </a:p>
        </p:txBody>
      </p:sp>
    </p:spTree>
    <p:extLst>
      <p:ext uri="{BB962C8B-B14F-4D97-AF65-F5344CB8AC3E}">
        <p14:creationId xmlns:p14="http://schemas.microsoft.com/office/powerpoint/2010/main" val="3434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8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691680" y="44624"/>
            <a:ext cx="6336704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542925" lvl="2" indent="-542925"/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Pracovní </a:t>
            </a:r>
            <a:r>
              <a:rPr lang="cs-CZ" sz="2400" dirty="0">
                <a:solidFill>
                  <a:srgbClr val="003258"/>
                </a:solidFill>
                <a:latin typeface="Gill Sans MT" panose="020B0502020104020203" pitchFamily="34" charset="-18"/>
              </a:rPr>
              <a:t>skupina pro inovativní léčbu</a:t>
            </a:r>
          </a:p>
        </p:txBody>
      </p:sp>
      <p:sp>
        <p:nvSpPr>
          <p:cNvPr id="6" name="Shape 137"/>
          <p:cNvSpPr txBox="1"/>
          <p:nvPr/>
        </p:nvSpPr>
        <p:spPr>
          <a:xfrm>
            <a:off x="340494" y="1628800"/>
            <a:ext cx="7992888" cy="4320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1950" lvl="2" indent="-276225"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Anna </a:t>
            </a:r>
            <a:r>
              <a:rPr lang="cs-CZ" sz="2200" dirty="0" err="1" smtClean="0">
                <a:solidFill>
                  <a:schemeClr val="bg1"/>
                </a:solidFill>
                <a:latin typeface="Gill Sans MT" panose="020B0502020104020203" pitchFamily="34" charset="-18"/>
              </a:rPr>
              <a:t>Arellanesová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, vedoucí pracovní skupiny Pacientské rady 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a členka pracovní 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skupiny </a:t>
            </a:r>
            <a:r>
              <a:rPr lang="cs-CZ" sz="2200" dirty="0">
                <a:solidFill>
                  <a:schemeClr val="bg1"/>
                </a:solidFill>
                <a:latin typeface="Gill Sans MT" panose="020B0502020104020203" pitchFamily="34" charset="-18"/>
              </a:rPr>
              <a:t>ministerstva zdravotnictví pro revizi systému cen a úhrad </a:t>
            </a: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léčiv</a:t>
            </a:r>
          </a:p>
          <a:p>
            <a:pPr marL="361950" lvl="2" indent="-276225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361950" lvl="2" indent="-276225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1. jednání 24. 4. 2018</a:t>
            </a:r>
          </a:p>
          <a:p>
            <a:pPr marL="361950" lvl="2" indent="-276225"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definování priorit pacientů </a:t>
            </a:r>
          </a:p>
          <a:p>
            <a:pPr marL="361950" lvl="2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v oblasti inovativní léčby</a:t>
            </a:r>
          </a:p>
          <a:p>
            <a:pPr marL="361950" lvl="2"/>
            <a:endParaRPr lang="cs-CZ" sz="22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361950" lvl="2" indent="-276225"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361950" lvl="2" indent="-276225"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0650" y="116632"/>
            <a:ext cx="1114425" cy="1377528"/>
          </a:xfrm>
          <a:prstGeom prst="roundRect">
            <a:avLst/>
          </a:prstGeom>
          <a:solidFill>
            <a:srgbClr val="D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77787" y="109165"/>
            <a:ext cx="12001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Pacientské rady pro inovativní léčbu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2930377"/>
            <a:ext cx="5268042" cy="392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37" y="4951339"/>
            <a:ext cx="733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6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8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477937" y="44624"/>
            <a:ext cx="6550447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542925" lvl="2" indent="-542925"/>
            <a:r>
              <a:rPr lang="cs-CZ" sz="22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Pracovní skupina pro zdravotně-sociální pomezí</a:t>
            </a:r>
            <a:endParaRPr lang="cs-CZ" sz="22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9551" y="1628800"/>
            <a:ext cx="7992888" cy="4320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1950" lvl="2" indent="-3619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Jitka Reineltová, vedoucí pracovní skupiny</a:t>
            </a:r>
          </a:p>
          <a:p>
            <a:pPr marL="361950" lvl="2" indent="-3619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361950" lvl="2" indent="-3619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1. jednání 17. 4. 2018</a:t>
            </a:r>
          </a:p>
          <a:p>
            <a:pPr marL="361950" lvl="2" indent="-3619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definování priorit </a:t>
            </a:r>
          </a:p>
          <a:p>
            <a:pPr lvl="6" indent="361950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pacientů v oblasti</a:t>
            </a:r>
          </a:p>
          <a:p>
            <a:pPr lvl="6" indent="361950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zdravotně-sociálního </a:t>
            </a:r>
          </a:p>
          <a:p>
            <a:pPr lvl="6" indent="361950"/>
            <a:r>
              <a:rPr lang="cs-CZ" sz="22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pomezí</a:t>
            </a:r>
          </a:p>
          <a:p>
            <a:pPr marL="361950" lvl="2" indent="-3619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0650" y="116632"/>
            <a:ext cx="1114425" cy="1224136"/>
          </a:xfrm>
          <a:prstGeom prst="roundRect">
            <a:avLst/>
          </a:prstGeom>
          <a:solidFill>
            <a:srgbClr val="D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77787" y="109165"/>
            <a:ext cx="12001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FFFFFF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pro zdravotně sociální pomezí</a:t>
            </a:r>
            <a:endParaRPr lang="cs-CZ" altLang="cs-CZ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76623"/>
            <a:ext cx="5425008" cy="408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81" y="5658767"/>
            <a:ext cx="733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1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8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477937" y="44624"/>
            <a:ext cx="6550447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542925" lvl="2" indent="-542925"/>
            <a:r>
              <a:rPr lang="cs-CZ" sz="23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Pracovní </a:t>
            </a:r>
            <a:r>
              <a:rPr lang="cs-CZ" sz="2300" dirty="0">
                <a:solidFill>
                  <a:srgbClr val="003258"/>
                </a:solidFill>
                <a:latin typeface="Gill Sans MT" panose="020B0502020104020203" pitchFamily="34" charset="-18"/>
              </a:rPr>
              <a:t>skupina pro </a:t>
            </a:r>
            <a:r>
              <a:rPr lang="cs-CZ" sz="23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zdravotnické prostředky</a:t>
            </a:r>
            <a:endParaRPr lang="cs-CZ" sz="23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9551" y="1628800"/>
            <a:ext cx="7992888" cy="4320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6700" lvl="2" indent="-2667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Marie Ředinová, vedoucí pracovní skupiny</a:t>
            </a:r>
          </a:p>
          <a:p>
            <a:pPr marL="266700" lvl="2" indent="-2667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Zdeňka Faltýnková, zástupce vedoucí pracovní skupin</a:t>
            </a:r>
          </a:p>
          <a:p>
            <a:pPr marL="266700" lvl="2" indent="-2667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266700" lvl="2" indent="-2667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266700" lvl="2" indent="-2667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1. jednaní 10. 1. 2018</a:t>
            </a:r>
          </a:p>
          <a:p>
            <a:pPr marL="266700" lvl="2" indent="-2667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2. jednání 13. 2. 2018</a:t>
            </a:r>
          </a:p>
          <a:p>
            <a:pPr marL="266700" lvl="2" indent="-2667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3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. jednání 18. 4. 2018</a:t>
            </a:r>
          </a:p>
          <a:p>
            <a:pPr marL="895350" lvl="2" indent="-2667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0650" y="116632"/>
            <a:ext cx="1114425" cy="978916"/>
          </a:xfrm>
          <a:prstGeom prst="roundRect">
            <a:avLst/>
          </a:prstGeom>
          <a:solidFill>
            <a:srgbClr val="D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77787" y="109165"/>
            <a:ext cx="1200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FFFFFF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pracovní skupina pro </a:t>
            </a:r>
            <a:r>
              <a:rPr lang="cs-CZ" altLang="cs-CZ" dirty="0" smtClean="0">
                <a:solidFill>
                  <a:srgbClr val="FFFFFF"/>
                </a:solidFill>
                <a:latin typeface="Gill Sans MT" pitchFamily="34" charset="-18"/>
                <a:ea typeface="Times New Roman" pitchFamily="18" charset="0"/>
                <a:cs typeface="Arial" pitchFamily="34" charset="0"/>
              </a:rPr>
              <a:t>zdravotnické prostředky</a:t>
            </a:r>
            <a:endParaRPr lang="cs-CZ" altLang="cs-CZ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71996"/>
            <a:ext cx="5364088" cy="398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2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8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539551" y="-99392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b="0" dirty="0" smtClean="0">
                <a:solidFill>
                  <a:srgbClr val="003B68"/>
                </a:solidFill>
              </a:rPr>
              <a:t/>
            </a:r>
            <a:br>
              <a:rPr lang="cs-CZ" b="0" dirty="0" smtClean="0">
                <a:solidFill>
                  <a:srgbClr val="003B68"/>
                </a:solidFill>
              </a:rPr>
            </a:br>
            <a:r>
              <a:rPr lang="cs-CZ" dirty="0" smtClean="0">
                <a:solidFill>
                  <a:srgbClr val="003B68"/>
                </a:solidFill>
              </a:rPr>
              <a:t> </a:t>
            </a:r>
            <a:r>
              <a:rPr lang="cs-CZ" sz="2400" dirty="0" smtClean="0">
                <a:solidFill>
                  <a:srgbClr val="003B68"/>
                </a:solidFill>
                <a:latin typeface="Gill Sans MT" panose="020B0502020104020203" pitchFamily="34" charset="-18"/>
              </a:rPr>
              <a:t>Program</a:t>
            </a:r>
            <a:endParaRPr lang="cs-CZ" sz="2400" dirty="0">
              <a:solidFill>
                <a:srgbClr val="003B6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9551" y="1628800"/>
            <a:ext cx="7992888" cy="4320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Úvodní slovo náměstka pro legislativu a právo</a:t>
            </a:r>
          </a:p>
          <a:p>
            <a:pPr lvl="0"/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0"/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2. 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Představení Portálu pro pacientské organizace a pacienty</a:t>
            </a:r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	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Klára Čížková,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OPP</a:t>
            </a:r>
          </a:p>
          <a:p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3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.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Zapojení 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zástupců pacientů na Ministerstvu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zdravotnictví</a:t>
            </a:r>
          </a:p>
          <a:p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	Jana Hlaváčová, OPP            </a:t>
            </a:r>
          </a:p>
          <a:p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4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.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 Informace z Pacientské rady</a:t>
            </a:r>
          </a:p>
          <a:p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	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Šárka Liolia, OPP</a:t>
            </a:r>
          </a:p>
          <a:p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	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vedoucí pracovních skupin</a:t>
            </a:r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611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562074"/>
          </a:xfrm>
        </p:spPr>
        <p:txBody>
          <a:bodyPr>
            <a:noAutofit/>
          </a:bodyPr>
          <a:lstStyle/>
          <a:p>
            <a:r>
              <a:rPr lang="cs-CZ" sz="2400" dirty="0"/>
              <a:t>Návrh nové úpravy úhrady a kategorizace zdravotnických prostředků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715213" y="6237312"/>
            <a:ext cx="512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MZ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07202" y="4509120"/>
            <a:ext cx="3528392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pic>
        <p:nvPicPr>
          <p:cNvPr id="22" name="Picture 2" descr="Výsledek obrázku pro doku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350" y="530120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Šipka nahoru 26"/>
          <p:cNvSpPr/>
          <p:nvPr/>
        </p:nvSpPr>
        <p:spPr>
          <a:xfrm>
            <a:off x="1797977" y="4383824"/>
            <a:ext cx="346841" cy="690871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207202" y="3129655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07202" y="3750568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07202" y="2492896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1260360" y="3129655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1260360" y="3750568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1260360" y="2492896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2865567" y="3542921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2865567" y="2942773"/>
            <a:ext cx="90841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65338" y="2536830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MPSV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276431" y="3173589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MV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276431" y="379450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MS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1330235" y="2544543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MZV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1330235" y="318130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MF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1330235" y="379450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MMR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2945508" y="3019700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VOP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2934796" y="3606339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2195720" y="3237007"/>
            <a:ext cx="76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+</a:t>
            </a:r>
            <a:endParaRPr lang="cs-CZ" dirty="0"/>
          </a:p>
        </p:txBody>
      </p:sp>
      <p:sp>
        <p:nvSpPr>
          <p:cNvPr id="43" name="Ohnutá šipka 42"/>
          <p:cNvSpPr/>
          <p:nvPr/>
        </p:nvSpPr>
        <p:spPr>
          <a:xfrm>
            <a:off x="1715213" y="1412776"/>
            <a:ext cx="840563" cy="792088"/>
          </a:xfrm>
          <a:prstGeom prst="ben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0000"/>
              </a:solidFill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2892703" y="1196752"/>
            <a:ext cx="2543393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3779421" y="158678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vláda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53" name="Šipka doprava 52"/>
          <p:cNvSpPr/>
          <p:nvPr/>
        </p:nvSpPr>
        <p:spPr>
          <a:xfrm>
            <a:off x="5652120" y="1528052"/>
            <a:ext cx="792088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6600607" y="1319553"/>
            <a:ext cx="2003841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6600607" y="2804158"/>
            <a:ext cx="2003841" cy="1108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6974894" y="1605666"/>
            <a:ext cx="125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Gill Sans" panose="020B0604020202020204" charset="0"/>
              </a:rPr>
              <a:t>Poslanecká sněmovna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7221578" y="3216852"/>
            <a:ext cx="76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Senát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4434175" y="2804158"/>
            <a:ext cx="2003841" cy="1108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4788024" y="3188383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Gill Sans" panose="020B0604020202020204" charset="0"/>
              </a:rPr>
              <a:t>prezident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1024" name="Šipka dolů 1023"/>
          <p:cNvSpPr/>
          <p:nvPr/>
        </p:nvSpPr>
        <p:spPr>
          <a:xfrm>
            <a:off x="7458510" y="2361456"/>
            <a:ext cx="288032" cy="72008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025" name="Šipka doleva 1024"/>
          <p:cNvSpPr/>
          <p:nvPr/>
        </p:nvSpPr>
        <p:spPr>
          <a:xfrm>
            <a:off x="6156176" y="3216852"/>
            <a:ext cx="648072" cy="326069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027" name="Šipka dolů 1026"/>
          <p:cNvSpPr/>
          <p:nvPr/>
        </p:nvSpPr>
        <p:spPr>
          <a:xfrm>
            <a:off x="5292080" y="3794502"/>
            <a:ext cx="288032" cy="589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8" name="Obdélník 67"/>
          <p:cNvSpPr/>
          <p:nvPr/>
        </p:nvSpPr>
        <p:spPr>
          <a:xfrm>
            <a:off x="4755115" y="4583193"/>
            <a:ext cx="1361961" cy="9173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4812611" y="4933443"/>
            <a:ext cx="1255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FFFF"/>
                </a:solidFill>
                <a:latin typeface="Gill Sans" panose="020B0604020202020204" charset="0"/>
              </a:rPr>
              <a:t>Sbírka zákonů</a:t>
            </a:r>
            <a:endParaRPr lang="cs-CZ" dirty="0">
              <a:solidFill>
                <a:srgbClr val="FFFFFF"/>
              </a:solidFill>
              <a:latin typeface="Gill Sans" panose="020B060402020202020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74067" y="4201343"/>
            <a:ext cx="148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+ MŠMT, MO….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47456" y="4674120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7" name="Obdélník 56"/>
          <p:cNvSpPr/>
          <p:nvPr/>
        </p:nvSpPr>
        <p:spPr>
          <a:xfrm>
            <a:off x="3082380" y="5117325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613870" y="4674119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5" name="Obdélník 64"/>
          <p:cNvSpPr/>
          <p:nvPr/>
        </p:nvSpPr>
        <p:spPr>
          <a:xfrm>
            <a:off x="276431" y="5373216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3159530" y="5797539"/>
            <a:ext cx="526204" cy="36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65567" y="4729259"/>
            <a:ext cx="557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Gill Sans" panose="020B0604020202020204" charset="0"/>
              </a:rPr>
              <a:t>OPP</a:t>
            </a:r>
            <a:endParaRPr lang="cs-CZ" sz="1200" b="1" dirty="0">
              <a:latin typeface="Gill Sans" panose="020B0604020202020204" charset="0"/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3082380" y="5162708"/>
            <a:ext cx="69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latin typeface="Gill Sans" panose="020B0604020202020204" charset="0"/>
              </a:rPr>
              <a:t>PacR</a:t>
            </a:r>
            <a:endParaRPr lang="cs-CZ" sz="1200" b="1" dirty="0">
              <a:latin typeface="Gill Sans" panose="020B060402020202020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504953" y="5126097"/>
            <a:ext cx="1115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Gill Sans" panose="020B0604020202020204" charset="0"/>
              </a:rPr>
              <a:t>únor 2018</a:t>
            </a:r>
            <a:endParaRPr lang="cs-CZ" dirty="0">
              <a:solidFill>
                <a:srgbClr val="C00000"/>
              </a:solidFill>
              <a:latin typeface="Gill Sans" panose="020B0604020202020204" charset="0"/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2215208" y="4005161"/>
            <a:ext cx="1115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Gill Sans" panose="020B0604020202020204" charset="0"/>
              </a:rPr>
              <a:t>březen 2018</a:t>
            </a:r>
            <a:endParaRPr lang="cs-CZ" dirty="0">
              <a:solidFill>
                <a:srgbClr val="C00000"/>
              </a:solidFill>
              <a:latin typeface="Gill Sans" panose="020B0604020202020204" charset="0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1504953" y="1118443"/>
            <a:ext cx="1115278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Gill Sans" panose="020B0604020202020204" charset="0"/>
              </a:rPr>
              <a:t>duben 2018</a:t>
            </a:r>
            <a:endParaRPr lang="cs-CZ" dirty="0">
              <a:solidFill>
                <a:srgbClr val="C00000"/>
              </a:solidFill>
              <a:latin typeface="Gill Sans" panose="020B0604020202020204" charset="0"/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5490525" y="1194609"/>
            <a:ext cx="1115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Gill Sans" panose="020B0604020202020204" charset="0"/>
              </a:rPr>
              <a:t>květen 2018</a:t>
            </a:r>
            <a:endParaRPr lang="cs-CZ" dirty="0">
              <a:solidFill>
                <a:srgbClr val="C00000"/>
              </a:solidFill>
              <a:latin typeface="Gill Sans" panose="020B0604020202020204" charset="0"/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5984291" y="2513203"/>
            <a:ext cx="1428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Gill Sans" panose="020B0604020202020204" charset="0"/>
              </a:rPr>
              <a:t>podzim 2018</a:t>
            </a:r>
            <a:endParaRPr lang="cs-CZ" dirty="0">
              <a:solidFill>
                <a:srgbClr val="C00000"/>
              </a:solidFill>
              <a:latin typeface="Gill Sans" panose="020B0604020202020204" charset="0"/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4932886" y="5557097"/>
            <a:ext cx="1115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Gill Sans" panose="020B0604020202020204" charset="0"/>
              </a:rPr>
              <a:t>1. 1. 2019</a:t>
            </a:r>
            <a:endParaRPr lang="cs-CZ" dirty="0">
              <a:solidFill>
                <a:srgbClr val="C00000"/>
              </a:solidFill>
              <a:latin typeface="Gill Sans" panose="020B060402020202020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068497" y="5117325"/>
            <a:ext cx="554366" cy="43977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se šipkou 73"/>
          <p:cNvCxnSpPr/>
          <p:nvPr/>
        </p:nvCxnSpPr>
        <p:spPr>
          <a:xfrm>
            <a:off x="802635" y="5905568"/>
            <a:ext cx="708993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se šipkou 74"/>
          <p:cNvCxnSpPr/>
          <p:nvPr/>
        </p:nvCxnSpPr>
        <p:spPr>
          <a:xfrm flipV="1">
            <a:off x="2391142" y="5225463"/>
            <a:ext cx="501561" cy="291769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/>
          <p:cNvCxnSpPr/>
          <p:nvPr/>
        </p:nvCxnSpPr>
        <p:spPr>
          <a:xfrm>
            <a:off x="2371695" y="5905568"/>
            <a:ext cx="710685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8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mtClean="0">
                <a:solidFill>
                  <a:srgbClr val="000000"/>
                </a:solidFill>
              </a:rPr>
              <a:pPr algn="r">
                <a:buSzPct val="25000"/>
              </a:pPr>
              <a:t>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 txBox="1">
            <a:spLocks/>
          </p:cNvSpPr>
          <p:nvPr/>
        </p:nvSpPr>
        <p:spPr>
          <a:xfrm>
            <a:off x="7418957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</a:rPr>
              <a:pPr algn="r">
                <a:buSzPct val="25000"/>
              </a:pPr>
              <a:t>21</a:t>
            </a:fld>
            <a:endParaRPr lang="cs-CZ" sz="180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39551" y="-1812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sz="2400" dirty="0">
              <a:solidFill>
                <a:srgbClr val="003B68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27584" y="0"/>
            <a:ext cx="7198815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sz="2400" dirty="0" smtClean="0">
                <a:solidFill>
                  <a:srgbClr val="003B68"/>
                </a:solidFill>
              </a:rPr>
              <a:t>Návrh nové úpravy úhrady a kategorizace zdravotnických prostředků</a:t>
            </a:r>
            <a:endParaRPr lang="cs-CZ" sz="2400" dirty="0">
              <a:solidFill>
                <a:srgbClr val="003B68"/>
              </a:solidFill>
            </a:endParaRPr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21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417440" y="1981831"/>
            <a:ext cx="2745754" cy="6625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6642071" y="3480888"/>
            <a:ext cx="1695323" cy="103073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744719" y="3663396"/>
            <a:ext cx="1503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Gill Sans" panose="020B0604020202020204" charset="0"/>
              </a:rPr>
              <a:t>Pacientská rada</a:t>
            </a:r>
          </a:p>
          <a:p>
            <a:pPr algn="ctr"/>
            <a:r>
              <a:rPr lang="cs-CZ" b="1" dirty="0" smtClean="0">
                <a:latin typeface="Gill Sans" panose="020B0604020202020204" charset="0"/>
              </a:rPr>
              <a:t>poradní </a:t>
            </a:r>
            <a:r>
              <a:rPr lang="cs-CZ" b="1" dirty="0">
                <a:latin typeface="Gill Sans" panose="020B0604020202020204" charset="0"/>
              </a:rPr>
              <a:t>orgán </a:t>
            </a:r>
          </a:p>
          <a:p>
            <a:pPr algn="ctr"/>
            <a:r>
              <a:rPr lang="cs-CZ" b="1" dirty="0">
                <a:latin typeface="Gill Sans" panose="020B0604020202020204" charset="0"/>
              </a:rPr>
              <a:t>ministra </a:t>
            </a:r>
          </a:p>
          <a:p>
            <a:pPr algn="ctr"/>
            <a:endParaRPr lang="cs-CZ" b="1" dirty="0">
              <a:latin typeface="Gill Sans" panose="020B0604020202020204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7096685" y="5385324"/>
            <a:ext cx="1296145" cy="93610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165824" y="5484044"/>
            <a:ext cx="1157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C00000"/>
                </a:solidFill>
                <a:latin typeface="Gill Sans" panose="020B0604020202020204" charset="0"/>
              </a:rPr>
              <a:t>pracovní skupina Pac. rady k ZP</a:t>
            </a:r>
            <a:endParaRPr lang="cs-CZ" dirty="0">
              <a:solidFill>
                <a:srgbClr val="C00000"/>
              </a:solidFill>
              <a:latin typeface="Gill Sans" panose="020B0604020202020204" charset="0"/>
            </a:endParaRPr>
          </a:p>
        </p:txBody>
      </p:sp>
      <p:cxnSp>
        <p:nvCxnSpPr>
          <p:cNvPr id="17" name="Přímá spojnice 16"/>
          <p:cNvCxnSpPr>
            <a:stCxn id="13" idx="4"/>
            <a:endCxn id="15" idx="0"/>
          </p:cNvCxnSpPr>
          <p:nvPr/>
        </p:nvCxnSpPr>
        <p:spPr>
          <a:xfrm>
            <a:off x="7489733" y="4511623"/>
            <a:ext cx="255025" cy="87370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575216" y="2101154"/>
            <a:ext cx="207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Ministerstvo zdravotnictví</a:t>
            </a:r>
            <a:endParaRPr lang="cs-CZ" dirty="0">
              <a:latin typeface="Gill Sans" panose="020B0604020202020204" charset="0"/>
            </a:endParaRPr>
          </a:p>
        </p:txBody>
      </p:sp>
      <p:pic>
        <p:nvPicPr>
          <p:cNvPr id="20" name="Picture 2" descr="Výsledek obrázku pro doku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4912" y="2122883"/>
            <a:ext cx="470946" cy="47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ál 20"/>
          <p:cNvSpPr/>
          <p:nvPr/>
        </p:nvSpPr>
        <p:spPr>
          <a:xfrm>
            <a:off x="1171334" y="3164793"/>
            <a:ext cx="720080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264313" y="3334940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SÚKL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1894144" y="3579415"/>
            <a:ext cx="936474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894143" y="3733290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pojišťovny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25" name="Ovál 24"/>
          <p:cNvSpPr/>
          <p:nvPr/>
        </p:nvSpPr>
        <p:spPr>
          <a:xfrm>
            <a:off x="2954734" y="3830699"/>
            <a:ext cx="920717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909135" y="3996256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 </a:t>
            </a:r>
            <a:r>
              <a:rPr lang="cs-CZ" dirty="0" err="1" smtClean="0">
                <a:latin typeface="Gill Sans" panose="020B0604020202020204" charset="0"/>
              </a:rPr>
              <a:t>CzechMed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023522" y="3907482"/>
            <a:ext cx="720080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994575" y="4077629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AVDZP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904205" y="3903451"/>
            <a:ext cx="720080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875258" y="4073598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   ČLK</a:t>
            </a:r>
            <a:endParaRPr lang="cs-CZ" dirty="0">
              <a:latin typeface="Gill Sans" panose="020B0604020202020204" charset="0"/>
            </a:endParaRPr>
          </a:p>
        </p:txBody>
      </p:sp>
      <p:sp>
        <p:nvSpPr>
          <p:cNvPr id="31" name="Ovál 30"/>
          <p:cNvSpPr/>
          <p:nvPr/>
        </p:nvSpPr>
        <p:spPr>
          <a:xfrm>
            <a:off x="5807192" y="3870920"/>
            <a:ext cx="720080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747461" y="4041067"/>
            <a:ext cx="83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Gill Sans" panose="020B0604020202020204" charset="0"/>
              </a:rPr>
              <a:t> ČLS JEP</a:t>
            </a:r>
            <a:endParaRPr lang="cs-CZ" dirty="0">
              <a:latin typeface="Gill Sans" panose="020B0604020202020204" charset="0"/>
            </a:endParaRPr>
          </a:p>
        </p:txBody>
      </p:sp>
      <p:cxnSp>
        <p:nvCxnSpPr>
          <p:cNvPr id="33" name="Přímá spojnice se šipkou 32"/>
          <p:cNvCxnSpPr/>
          <p:nvPr/>
        </p:nvCxnSpPr>
        <p:spPr>
          <a:xfrm flipV="1">
            <a:off x="2136023" y="2644404"/>
            <a:ext cx="991212" cy="520389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V="1">
            <a:off x="3053544" y="2814554"/>
            <a:ext cx="595967" cy="70932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V="1">
            <a:off x="2557939" y="2777229"/>
            <a:ext cx="793589" cy="59653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3575216" y="2814553"/>
            <a:ext cx="383067" cy="83784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023522" y="2814554"/>
            <a:ext cx="295909" cy="91873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V="1">
            <a:off x="4383562" y="2814553"/>
            <a:ext cx="259656" cy="89665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V="1">
            <a:off x="4790317" y="2814552"/>
            <a:ext cx="125551" cy="89665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 flipV="1">
            <a:off x="5148064" y="2796805"/>
            <a:ext cx="59977" cy="914399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V="1">
            <a:off x="5494239" y="2804871"/>
            <a:ext cx="0" cy="906333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H="1" flipV="1">
            <a:off x="5781529" y="2804870"/>
            <a:ext cx="158623" cy="90633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 flipV="1">
            <a:off x="6036431" y="2804869"/>
            <a:ext cx="335769" cy="81712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 flipH="1" flipV="1">
            <a:off x="6302798" y="2767739"/>
            <a:ext cx="529839" cy="746459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 flipV="1">
            <a:off x="6482416" y="2691503"/>
            <a:ext cx="897896" cy="68225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0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562074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8" name="Zástupný symbol pro číslo snímku 3"/>
          <p:cNvSpPr>
            <a:spLocks noGrp="1"/>
          </p:cNvSpPr>
          <p:nvPr>
            <p:ph type="sldNum" idx="12"/>
          </p:nvPr>
        </p:nvSpPr>
        <p:spPr>
          <a:xfrm>
            <a:off x="7418957" y="6110287"/>
            <a:ext cx="1833563" cy="609599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</a:rPr>
              <a:pPr algn="r">
                <a:buSzPct val="25000"/>
              </a:pPr>
              <a:t>22</a:t>
            </a:fld>
            <a:endParaRPr lang="cs-CZ" sz="1800">
              <a:solidFill>
                <a:srgbClr val="000000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81" name="Zástupný symbol pro text 2"/>
          <p:cNvSpPr txBox="1">
            <a:spLocks/>
          </p:cNvSpPr>
          <p:nvPr/>
        </p:nvSpPr>
        <p:spPr>
          <a:xfrm>
            <a:off x="250007" y="1268760"/>
            <a:ext cx="8460431" cy="24482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l"/>
            <a:endParaRPr lang="cs-CZ" dirty="0" smtClean="0">
              <a:solidFill>
                <a:srgbClr val="FFFFFF"/>
              </a:solidFill>
            </a:endParaRPr>
          </a:p>
          <a:p>
            <a:pPr algn="l"/>
            <a:r>
              <a:rPr lang="cs-CZ" dirty="0" smtClean="0">
                <a:solidFill>
                  <a:srgbClr val="FFFFFF"/>
                </a:solidFill>
              </a:rPr>
              <a:t>Pracovní skupina MZ ke kategorizaci a úhradové regulaci zdravotnický prostředků: </a:t>
            </a:r>
          </a:p>
          <a:p>
            <a:pPr algn="l"/>
            <a:endParaRPr lang="cs-CZ" dirty="0" smtClean="0">
              <a:solidFill>
                <a:srgbClr val="FFFFFF"/>
              </a:solidFill>
            </a:endParaRPr>
          </a:p>
          <a:p>
            <a:pPr algn="l"/>
            <a:r>
              <a:rPr lang="cs-CZ" dirty="0" smtClean="0">
                <a:solidFill>
                  <a:srgbClr val="FFFFFF"/>
                </a:solidFill>
              </a:rPr>
              <a:t>20. 12., 10. 1., účast za PR: Marie Ředinová, Zdeňka Faltýnková</a:t>
            </a:r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539551" y="-11337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b="0" dirty="0" smtClean="0">
                <a:solidFill>
                  <a:srgbClr val="003B68"/>
                </a:solidFill>
              </a:rPr>
              <a:t/>
            </a:r>
            <a:br>
              <a:rPr lang="cs-CZ" b="0" dirty="0" smtClean="0">
                <a:solidFill>
                  <a:srgbClr val="003B68"/>
                </a:solidFill>
              </a:rPr>
            </a:br>
            <a:r>
              <a:rPr lang="cs-CZ" dirty="0" smtClean="0">
                <a:solidFill>
                  <a:srgbClr val="003B68"/>
                </a:solidFill>
              </a:rPr>
              <a:t> </a:t>
            </a:r>
            <a:r>
              <a:rPr lang="cs-CZ" sz="2400" dirty="0" smtClean="0">
                <a:solidFill>
                  <a:srgbClr val="003B68"/>
                </a:solidFill>
              </a:rPr>
              <a:t>Harmonogram prací</a:t>
            </a:r>
            <a:endParaRPr lang="cs-CZ" sz="2400" dirty="0">
              <a:solidFill>
                <a:srgbClr val="003B6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2" r="5212"/>
          <a:stretch/>
        </p:blipFill>
        <p:spPr bwMode="auto">
          <a:xfrm>
            <a:off x="1893168" y="3754363"/>
            <a:ext cx="5208387" cy="268949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562074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8" name="Zástupný symbol pro číslo snímku 3"/>
          <p:cNvSpPr>
            <a:spLocks noGrp="1"/>
          </p:cNvSpPr>
          <p:nvPr>
            <p:ph type="sldNum" idx="12"/>
          </p:nvPr>
        </p:nvSpPr>
        <p:spPr>
          <a:xfrm>
            <a:off x="7418957" y="6110287"/>
            <a:ext cx="1833563" cy="609599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</a:rPr>
              <a:pPr algn="r">
                <a:buSzPct val="25000"/>
              </a:pPr>
              <a:t>23</a:t>
            </a:fld>
            <a:endParaRPr lang="cs-CZ" sz="1800">
              <a:solidFill>
                <a:srgbClr val="000000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81" name="Zástupný symbol pro text 2"/>
          <p:cNvSpPr txBox="1">
            <a:spLocks/>
          </p:cNvSpPr>
          <p:nvPr/>
        </p:nvSpPr>
        <p:spPr>
          <a:xfrm>
            <a:off x="323528" y="1268760"/>
            <a:ext cx="8460431" cy="5040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l"/>
            <a:r>
              <a:rPr lang="cs-CZ" sz="1800" u="sng" dirty="0" smtClean="0">
                <a:solidFill>
                  <a:srgbClr val="FFFFFF"/>
                </a:solidFill>
              </a:rPr>
              <a:t>19</a:t>
            </a:r>
            <a:r>
              <a:rPr lang="cs-CZ" sz="1800" u="sng" dirty="0">
                <a:solidFill>
                  <a:srgbClr val="FFFFFF"/>
                </a:solidFill>
              </a:rPr>
              <a:t>. 3. 2018 – úhradová kategorie 1, 2 a 3   </a:t>
            </a:r>
            <a:r>
              <a:rPr lang="cs-CZ" sz="1800" dirty="0">
                <a:solidFill>
                  <a:srgbClr val="FFFFFF"/>
                </a:solidFill>
              </a:rPr>
              <a:t>   </a:t>
            </a:r>
            <a:endParaRPr lang="cs-CZ" sz="1800" dirty="0" smtClean="0">
              <a:solidFill>
                <a:srgbClr val="FFFFFF"/>
              </a:solidFill>
            </a:endParaRPr>
          </a:p>
          <a:p>
            <a:pPr algn="l"/>
            <a:r>
              <a:rPr lang="cs-CZ" sz="1800" b="0" dirty="0" smtClean="0">
                <a:solidFill>
                  <a:srgbClr val="FFFFFF"/>
                </a:solidFill>
              </a:rPr>
              <a:t>Organizace</a:t>
            </a:r>
            <a:r>
              <a:rPr lang="cs-CZ" sz="1800" b="0" dirty="0">
                <a:solidFill>
                  <a:srgbClr val="FFFFFF"/>
                </a:solidFill>
              </a:rPr>
              <a:t>: CZEPA, ILCO, NRZP</a:t>
            </a:r>
          </a:p>
          <a:p>
            <a:pPr algn="l"/>
            <a:r>
              <a:rPr lang="cs-CZ" sz="1800" dirty="0">
                <a:solidFill>
                  <a:srgbClr val="FFFFFF"/>
                </a:solidFill>
              </a:rPr>
              <a:t> </a:t>
            </a:r>
          </a:p>
          <a:p>
            <a:pPr algn="l"/>
            <a:r>
              <a:rPr lang="cs-CZ" sz="1800" u="sng" dirty="0" smtClean="0">
                <a:solidFill>
                  <a:srgbClr val="FFFFFF"/>
                </a:solidFill>
              </a:rPr>
              <a:t>21</a:t>
            </a:r>
            <a:r>
              <a:rPr lang="cs-CZ" sz="1800" u="sng" dirty="0">
                <a:solidFill>
                  <a:srgbClr val="FFFFFF"/>
                </a:solidFill>
              </a:rPr>
              <a:t>. 3. 2018 - úhradová kategorie 4, 6 a individuálně zhotovované zdravotnické prostředky </a:t>
            </a:r>
            <a:endParaRPr lang="cs-CZ" sz="1800" u="sng" dirty="0" smtClean="0">
              <a:solidFill>
                <a:srgbClr val="FFFFFF"/>
              </a:solidFill>
            </a:endParaRPr>
          </a:p>
          <a:p>
            <a:pPr algn="l"/>
            <a:r>
              <a:rPr lang="cs-CZ" sz="1800" b="0" dirty="0" smtClean="0">
                <a:solidFill>
                  <a:srgbClr val="FFFFFF"/>
                </a:solidFill>
              </a:rPr>
              <a:t>Organizace</a:t>
            </a:r>
            <a:r>
              <a:rPr lang="cs-CZ" sz="1800" b="0" dirty="0">
                <a:solidFill>
                  <a:srgbClr val="FFFFFF"/>
                </a:solidFill>
              </a:rPr>
              <a:t>: APP, Aliance žen s rakovinou prsu</a:t>
            </a:r>
          </a:p>
          <a:p>
            <a:pPr algn="l"/>
            <a:r>
              <a:rPr lang="cs-CZ" sz="1800" dirty="0">
                <a:solidFill>
                  <a:srgbClr val="FFFFFF"/>
                </a:solidFill>
              </a:rPr>
              <a:t> </a:t>
            </a:r>
          </a:p>
          <a:p>
            <a:pPr algn="l"/>
            <a:r>
              <a:rPr lang="cs-CZ" sz="1800" u="sng" dirty="0" smtClean="0">
                <a:solidFill>
                  <a:srgbClr val="FFFFFF"/>
                </a:solidFill>
              </a:rPr>
              <a:t>26</a:t>
            </a:r>
            <a:r>
              <a:rPr lang="cs-CZ" sz="1800" u="sng" dirty="0">
                <a:solidFill>
                  <a:srgbClr val="FFFFFF"/>
                </a:solidFill>
              </a:rPr>
              <a:t>. 3. 2018 - úhradová kategorie 5, 8 a 9 </a:t>
            </a:r>
            <a:r>
              <a:rPr lang="cs-CZ" sz="1800" dirty="0">
                <a:solidFill>
                  <a:srgbClr val="FFFFFF"/>
                </a:solidFill>
              </a:rPr>
              <a:t>     </a:t>
            </a:r>
            <a:endParaRPr lang="cs-CZ" sz="1800" dirty="0" smtClean="0">
              <a:solidFill>
                <a:srgbClr val="FFFFFF"/>
              </a:solidFill>
            </a:endParaRPr>
          </a:p>
          <a:p>
            <a:pPr algn="l"/>
            <a:r>
              <a:rPr lang="cs-CZ" sz="1800" b="0" dirty="0" smtClean="0">
                <a:solidFill>
                  <a:srgbClr val="FFFFFF"/>
                </a:solidFill>
              </a:rPr>
              <a:t>Organizace</a:t>
            </a:r>
            <a:r>
              <a:rPr lang="cs-CZ" sz="1800" b="0" dirty="0">
                <a:solidFill>
                  <a:srgbClr val="FFFFFF"/>
                </a:solidFill>
              </a:rPr>
              <a:t>: CZEPA, ILCO, NRZP, </a:t>
            </a:r>
            <a:r>
              <a:rPr lang="cs-CZ" sz="1800" b="0" dirty="0" err="1">
                <a:solidFill>
                  <a:srgbClr val="FFFFFF"/>
                </a:solidFill>
              </a:rPr>
              <a:t>Diaktiv</a:t>
            </a:r>
            <a:r>
              <a:rPr lang="cs-CZ" sz="1800" b="0" dirty="0">
                <a:solidFill>
                  <a:srgbClr val="FFFFFF"/>
                </a:solidFill>
              </a:rPr>
              <a:t>, SNN, ČAVO</a:t>
            </a:r>
          </a:p>
          <a:p>
            <a:pPr algn="l"/>
            <a:r>
              <a:rPr lang="cs-CZ" sz="1800" dirty="0">
                <a:solidFill>
                  <a:srgbClr val="FFFFFF"/>
                </a:solidFill>
              </a:rPr>
              <a:t> </a:t>
            </a:r>
          </a:p>
          <a:p>
            <a:pPr algn="l"/>
            <a:r>
              <a:rPr lang="cs-CZ" sz="1800" u="sng" dirty="0" smtClean="0">
                <a:solidFill>
                  <a:srgbClr val="FFFFFF"/>
                </a:solidFill>
              </a:rPr>
              <a:t>28</a:t>
            </a:r>
            <a:r>
              <a:rPr lang="cs-CZ" sz="1800" u="sng" dirty="0">
                <a:solidFill>
                  <a:srgbClr val="FFFFFF"/>
                </a:solidFill>
              </a:rPr>
              <a:t>. 3. 2018 - úhradová </a:t>
            </a:r>
            <a:r>
              <a:rPr lang="cs-CZ" sz="1800" u="sng" dirty="0" smtClean="0">
                <a:solidFill>
                  <a:srgbClr val="FFFFFF"/>
                </a:solidFill>
              </a:rPr>
              <a:t>kategorie</a:t>
            </a:r>
            <a:r>
              <a:rPr lang="cs-CZ" sz="1800" dirty="0">
                <a:solidFill>
                  <a:srgbClr val="FFFFFF"/>
                </a:solidFill>
              </a:rPr>
              <a:t>     </a:t>
            </a:r>
            <a:endParaRPr lang="cs-CZ" sz="1800" dirty="0" smtClean="0">
              <a:solidFill>
                <a:srgbClr val="FFFFFF"/>
              </a:solidFill>
            </a:endParaRPr>
          </a:p>
          <a:p>
            <a:pPr algn="l"/>
            <a:r>
              <a:rPr lang="cs-CZ" sz="1800" b="0" dirty="0" smtClean="0">
                <a:solidFill>
                  <a:srgbClr val="FFFFFF"/>
                </a:solidFill>
              </a:rPr>
              <a:t>Organizace</a:t>
            </a:r>
            <a:r>
              <a:rPr lang="cs-CZ" sz="1800" b="0" dirty="0">
                <a:solidFill>
                  <a:srgbClr val="FFFFFF"/>
                </a:solidFill>
              </a:rPr>
              <a:t>: CZEPA, NRZP, </a:t>
            </a:r>
            <a:r>
              <a:rPr lang="cs-CZ" sz="1800" b="0" dirty="0" err="1">
                <a:solidFill>
                  <a:srgbClr val="FFFFFF"/>
                </a:solidFill>
              </a:rPr>
              <a:t>Parent</a:t>
            </a:r>
            <a:r>
              <a:rPr lang="cs-CZ" sz="1800" b="0" dirty="0">
                <a:solidFill>
                  <a:srgbClr val="FFFFFF"/>
                </a:solidFill>
              </a:rPr>
              <a:t> Project, Klub nemocných cystickou fibrózou. </a:t>
            </a:r>
          </a:p>
          <a:p>
            <a:pPr algn="l"/>
            <a:r>
              <a:rPr lang="cs-CZ" sz="1800" dirty="0">
                <a:solidFill>
                  <a:srgbClr val="FFFFFF"/>
                </a:solidFill>
              </a:rPr>
              <a:t> </a:t>
            </a:r>
          </a:p>
          <a:p>
            <a:pPr algn="l"/>
            <a:r>
              <a:rPr lang="cs-CZ" sz="1800" u="sng" dirty="0" smtClean="0">
                <a:solidFill>
                  <a:srgbClr val="FFFFFF"/>
                </a:solidFill>
              </a:rPr>
              <a:t>3</a:t>
            </a:r>
            <a:r>
              <a:rPr lang="cs-CZ" sz="1800" u="sng" dirty="0">
                <a:solidFill>
                  <a:srgbClr val="FFFFFF"/>
                </a:solidFill>
              </a:rPr>
              <a:t>. 4. 2018  cirkulace zdravotnických </a:t>
            </a:r>
            <a:r>
              <a:rPr lang="cs-CZ" sz="1800" u="sng" dirty="0" smtClean="0">
                <a:solidFill>
                  <a:srgbClr val="FFFFFF"/>
                </a:solidFill>
              </a:rPr>
              <a:t>prostředků</a:t>
            </a:r>
          </a:p>
          <a:p>
            <a:pPr algn="l"/>
            <a:r>
              <a:rPr lang="cs-CZ" sz="1800" b="0" dirty="0" smtClean="0">
                <a:solidFill>
                  <a:srgbClr val="FFFFFF"/>
                </a:solidFill>
              </a:rPr>
              <a:t>Organizace</a:t>
            </a:r>
            <a:r>
              <a:rPr lang="cs-CZ" sz="1800" b="0" dirty="0">
                <a:solidFill>
                  <a:srgbClr val="FFFFFF"/>
                </a:solidFill>
              </a:rPr>
              <a:t>: CZEPA, </a:t>
            </a:r>
            <a:r>
              <a:rPr lang="cs-CZ" sz="1800" b="0" dirty="0" smtClean="0">
                <a:solidFill>
                  <a:srgbClr val="FFFFFF"/>
                </a:solidFill>
              </a:rPr>
              <a:t>NRZP</a:t>
            </a:r>
            <a:endParaRPr lang="cs-CZ" sz="1800" b="0" dirty="0">
              <a:solidFill>
                <a:srgbClr val="FFFFFF"/>
              </a:solidFill>
            </a:endParaRPr>
          </a:p>
          <a:p>
            <a:pPr algn="l">
              <a:lnSpc>
                <a:spcPct val="250000"/>
              </a:lnSpc>
            </a:pPr>
            <a:endParaRPr lang="cs-CZ" dirty="0" smtClean="0">
              <a:solidFill>
                <a:srgbClr val="FFFFFF"/>
              </a:solidFill>
            </a:endParaRPr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539551" y="-99392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b="0" dirty="0" smtClean="0">
                <a:solidFill>
                  <a:srgbClr val="003B68"/>
                </a:solidFill>
              </a:rPr>
              <a:t/>
            </a:r>
            <a:br>
              <a:rPr lang="cs-CZ" b="0" dirty="0" smtClean="0">
                <a:solidFill>
                  <a:srgbClr val="003B68"/>
                </a:solidFill>
              </a:rPr>
            </a:br>
            <a:r>
              <a:rPr lang="cs-CZ" sz="2400" dirty="0" smtClean="0">
                <a:solidFill>
                  <a:srgbClr val="003B68"/>
                </a:solidFill>
              </a:rPr>
              <a:t>Harmonogram prací – jednání k jednotlivým kategoriím</a:t>
            </a:r>
            <a:endParaRPr lang="cs-CZ" sz="2400" dirty="0">
              <a:solidFill>
                <a:srgbClr val="003B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z="120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pPr algn="r">
                <a:buSzPct val="25000"/>
              </a:pPr>
              <a:t>24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86312"/>
              </p:ext>
            </p:extLst>
          </p:nvPr>
        </p:nvGraphicFramePr>
        <p:xfrm>
          <a:off x="755576" y="109488"/>
          <a:ext cx="7272809" cy="6731000"/>
        </p:xfrm>
        <a:graphic>
          <a:graphicData uri="http://schemas.openxmlformats.org/drawingml/2006/table">
            <a:tbl>
              <a:tblPr firstRow="1" bandRow="1">
                <a:tableStyleId>{98B49A11-FD44-4FDE-B0A0-27E7B85C5078}</a:tableStyleId>
              </a:tblPr>
              <a:tblGrid>
                <a:gridCol w="1488683"/>
                <a:gridCol w="1823685"/>
                <a:gridCol w="1536171"/>
                <a:gridCol w="2424270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cs-CZ" sz="1500" dirty="0" smtClean="0">
                          <a:solidFill>
                            <a:schemeClr val="tx1"/>
                          </a:solidFill>
                          <a:latin typeface="Gill Sans MT" panose="020B0502020104020203" pitchFamily="34" charset="-18"/>
                        </a:rPr>
                        <a:t>Kategorizační strom</a:t>
                      </a:r>
                      <a:endParaRPr lang="cs-CZ" sz="1500" dirty="0">
                        <a:solidFill>
                          <a:schemeClr val="tx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-18"/>
                        </a:rPr>
                        <a:t>Kategorie</a:t>
                      </a:r>
                      <a:endParaRPr lang="cs-CZ" sz="1500" b="1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-18"/>
                        </a:rPr>
                        <a:t>Připomínkující pacientské</a:t>
                      </a:r>
                      <a:r>
                        <a:rPr lang="cs-CZ" sz="1500" b="1" baseline="0" dirty="0" smtClean="0">
                          <a:solidFill>
                            <a:schemeClr val="bg1"/>
                          </a:solidFill>
                          <a:latin typeface="Gill Sans MT" panose="020B0502020104020203" pitchFamily="34" charset="-18"/>
                        </a:rPr>
                        <a:t> organizace</a:t>
                      </a:r>
                      <a:endParaRPr lang="cs-CZ" sz="1500" b="1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-18"/>
                        </a:rPr>
                        <a:t>Připomínky:</a:t>
                      </a:r>
                    </a:p>
                    <a:p>
                      <a:r>
                        <a:rPr lang="cs-CZ" sz="15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-18"/>
                        </a:rPr>
                        <a:t>Přijato</a:t>
                      </a:r>
                      <a:r>
                        <a:rPr lang="cs-CZ" sz="1500" b="1" baseline="0" dirty="0" smtClean="0">
                          <a:solidFill>
                            <a:schemeClr val="bg1"/>
                          </a:solidFill>
                          <a:latin typeface="Gill Sans MT" panose="020B0502020104020203" pitchFamily="34" charset="-18"/>
                        </a:rPr>
                        <a:t> či zohledněno / uplatněno </a:t>
                      </a:r>
                      <a:endParaRPr lang="cs-CZ" sz="1500" b="1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1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CZEPA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1 / 1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2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ILCO, NRZP, CZEPA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13 / 15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3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ILCO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24 / 31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5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NRZP, CZEPA, DIAKTIV,</a:t>
                      </a:r>
                      <a:r>
                        <a:rPr lang="cs-CZ" sz="1500" baseline="0" dirty="0" smtClean="0">
                          <a:latin typeface="Gill Sans MT" panose="020B0502020104020203" pitchFamily="34" charset="-18"/>
                        </a:rPr>
                        <a:t> ČAVO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12 / 19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7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NRZP, CZEPA, </a:t>
                      </a:r>
                      <a:r>
                        <a:rPr lang="cs-CZ" sz="1500" dirty="0" err="1" smtClean="0">
                          <a:latin typeface="Gill Sans MT" panose="020B0502020104020203" pitchFamily="34" charset="-18"/>
                        </a:rPr>
                        <a:t>Parent</a:t>
                      </a:r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 </a:t>
                      </a:r>
                      <a:r>
                        <a:rPr lang="cs-CZ" sz="1500" dirty="0" err="1" smtClean="0">
                          <a:latin typeface="Gill Sans MT" panose="020B0502020104020203" pitchFamily="34" charset="-18"/>
                        </a:rPr>
                        <a:t>project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26 / 67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8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Svaz neslyšících a nedoslýchavých osob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6 / 7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10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-18"/>
                          <a:ea typeface="GillSans"/>
                          <a:cs typeface="GillSans"/>
                          <a:sym typeface="Arial"/>
                        </a:rPr>
                        <a:t>Klub nemocných cystickou fibrózou, </a:t>
                      </a:r>
                      <a:r>
                        <a:rPr lang="cs-CZ" sz="1500" dirty="0" err="1" smtClean="0">
                          <a:latin typeface="Gill Sans MT" panose="020B0502020104020203" pitchFamily="34" charset="-18"/>
                        </a:rPr>
                        <a:t>Parent</a:t>
                      </a:r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 </a:t>
                      </a:r>
                      <a:r>
                        <a:rPr lang="cs-CZ" sz="1500" dirty="0" err="1" smtClean="0">
                          <a:latin typeface="Gill Sans MT" panose="020B0502020104020203" pitchFamily="34" charset="-18"/>
                        </a:rPr>
                        <a:t>project</a:t>
                      </a:r>
                      <a:endParaRPr lang="cs-CZ" sz="1500" dirty="0" smtClean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4 / 10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IND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Asociace protetických pacientů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38 /42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OPR + ÚPR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NRZP,</a:t>
                      </a:r>
                      <a:r>
                        <a:rPr lang="cs-CZ" sz="1500" baseline="0" dirty="0" smtClean="0">
                          <a:latin typeface="Gill Sans MT" panose="020B0502020104020203" pitchFamily="34" charset="-18"/>
                        </a:rPr>
                        <a:t> CZEPA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18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cs-CZ" sz="1500" b="1" dirty="0" smtClean="0">
                          <a:latin typeface="Gill Sans MT" panose="020B0502020104020203" pitchFamily="34" charset="-18"/>
                        </a:rPr>
                        <a:t>Celkem</a:t>
                      </a:r>
                      <a:endParaRPr lang="cs-CZ" sz="1500" b="1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124 / 192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cs-CZ" sz="1500" b="1" dirty="0" smtClean="0">
                          <a:latin typeface="Gill Sans MT" panose="020B0502020104020203" pitchFamily="34" charset="-18"/>
                        </a:rPr>
                        <a:t>Paragrafové znění</a:t>
                      </a:r>
                      <a:endParaRPr lang="cs-CZ" sz="1500" b="1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-18"/>
                        </a:rPr>
                        <a:t>Připomínkující pacientské</a:t>
                      </a:r>
                      <a:r>
                        <a:rPr lang="cs-CZ" sz="1500" b="1" baseline="0" dirty="0" smtClean="0">
                          <a:solidFill>
                            <a:schemeClr val="bg1"/>
                          </a:solidFill>
                          <a:latin typeface="Gill Sans MT" panose="020B0502020104020203" pitchFamily="34" charset="-18"/>
                        </a:rPr>
                        <a:t> organizace</a:t>
                      </a:r>
                      <a:endParaRPr lang="cs-CZ" sz="1500" b="1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500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-18"/>
                        </a:rPr>
                        <a:t>akceptováno / vysvětleno / neakceptováno</a:t>
                      </a:r>
                      <a:endParaRPr lang="cs-CZ" sz="1500" b="1" dirty="0">
                        <a:solidFill>
                          <a:schemeClr val="bg1"/>
                        </a:solidFill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>
                          <a:latin typeface="Gill Sans MT" panose="020B0502020104020203" pitchFamily="34" charset="-18"/>
                        </a:rPr>
                        <a:t>NRZP, CZEPA, Asociace protetických pacientů, Svaz neslyšících a nedoslýchavých osob, ILCO</a:t>
                      </a:r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dirty="0" smtClean="0">
                          <a:latin typeface="Gill Sans MT" panose="020B0502020104020203" pitchFamily="34" charset="-18"/>
                        </a:rPr>
                        <a:t>4 / 8 / 3</a:t>
                      </a:r>
                      <a:endParaRPr lang="cs-CZ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500" dirty="0">
                        <a:latin typeface="Gill Sans MT" panose="020B0502020104020203" pitchFamily="34" charset="-1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9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8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79512" y="-99392"/>
            <a:ext cx="8208912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sz="240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Plán dalšího rozvoje zapojení pacientů </a:t>
            </a:r>
            <a:endParaRPr lang="cs-CZ" sz="24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9551" y="1340768"/>
            <a:ext cx="7992888" cy="4608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buFont typeface="Arial"/>
              <a:buChar char="•"/>
            </a:pPr>
            <a:endParaRPr lang="cs-CZ" sz="2000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Vzdělávání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 pro pacientské organizace</a:t>
            </a:r>
          </a:p>
          <a:p>
            <a:pPr marL="342900" lvl="0" indent="-342900">
              <a:buFont typeface="Arial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Memoranda o spolupráci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 na zastupování v Pacientské radě</a:t>
            </a:r>
          </a:p>
          <a:p>
            <a:pPr marL="342900" lvl="0" indent="-342900">
              <a:buFont typeface="Arial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Revize Statutu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a Jednacího řádu Pacientské rady</a:t>
            </a:r>
          </a:p>
          <a:p>
            <a:pPr marL="342900" lvl="0" indent="-342900">
              <a:buFont typeface="Arial"/>
              <a:buChar char="•"/>
            </a:pPr>
            <a:endParaRPr lang="cs-CZ" sz="2000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0" indent="-342900">
              <a:buFont typeface="Arial"/>
              <a:buChar char="•"/>
            </a:pPr>
            <a:endParaRPr lang="cs-CZ" sz="2000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Systém certifikace </a:t>
            </a:r>
            <a:r>
              <a:rPr lang="cs-CZ" sz="2000" b="1" dirty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p</a:t>
            </a:r>
            <a:r>
              <a:rPr lang="cs-CZ" sz="2000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acientských organizací na MZ</a:t>
            </a:r>
          </a:p>
          <a:p>
            <a:pPr marL="342900" lvl="0" indent="-342900">
              <a:buFont typeface="Arial"/>
              <a:buChar char="•"/>
            </a:pPr>
            <a:r>
              <a:rPr lang="cs-CZ" sz="2000" b="1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Legislativní definice pacientské organizace </a:t>
            </a:r>
            <a:r>
              <a:rPr lang="cs-CZ" sz="2000" dirty="0" smtClean="0">
                <a:solidFill>
                  <a:srgbClr val="FFFF00"/>
                </a:solidFill>
                <a:latin typeface="Gill Sans MT" panose="020B0502020104020203" pitchFamily="34" charset="-18"/>
                <a:cs typeface="Gill Sans"/>
              </a:rPr>
              <a:t>a související změny zákonů</a:t>
            </a:r>
          </a:p>
          <a:p>
            <a:pPr marL="342900" lvl="0" indent="-342900">
              <a:buFont typeface="Arial"/>
              <a:buChar char="•"/>
            </a:pP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0" indent="-342900">
              <a:buFont typeface="Arial"/>
              <a:buChar char="•"/>
            </a:pPr>
            <a:endParaRPr lang="cs-CZ" sz="2000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Financování pacientských organizací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– současné financování z veřejných zdrojů, Norské fondy, analýza možností systémového financování pacientských organizací</a:t>
            </a:r>
          </a:p>
          <a:p>
            <a:pPr marL="342900" lvl="6" indent="-342900">
              <a:buFont typeface="Arial"/>
              <a:buChar char="•"/>
            </a:pPr>
            <a:endParaRPr lang="cs-CZ" sz="2000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lvl="0"/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lvl="0"/>
            <a:endParaRPr lang="cs-CZ" sz="2000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0" indent="-342900">
              <a:buFont typeface="Arial"/>
              <a:buChar char="•"/>
            </a:pPr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486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231900" y="2444750"/>
            <a:ext cx="67945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SzPct val="100000"/>
            </a:pPr>
            <a:r>
              <a:rPr lang="cs-CZ" altLang="cs-CZ" sz="2800" b="1" dirty="0">
                <a:solidFill>
                  <a:srgbClr val="FFFFFF"/>
                </a:solidFill>
                <a:latin typeface="Gill Sans MT" panose="020B0502020104020203" pitchFamily="34" charset="-18"/>
              </a:rPr>
              <a:t/>
            </a:r>
            <a:br>
              <a:rPr lang="cs-CZ" altLang="cs-CZ" sz="2800" b="1" dirty="0">
                <a:solidFill>
                  <a:srgbClr val="FFFFFF"/>
                </a:solidFill>
                <a:latin typeface="Gill Sans MT" panose="020B0502020104020203" pitchFamily="34" charset="-18"/>
              </a:rPr>
            </a:br>
            <a:r>
              <a:rPr lang="cs-CZ" altLang="cs-CZ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Děkujeme </a:t>
            </a:r>
            <a:r>
              <a:rPr lang="cs-CZ" altLang="cs-CZ" sz="3600" b="1" dirty="0">
                <a:solidFill>
                  <a:srgbClr val="FFFFFF"/>
                </a:solidFill>
                <a:latin typeface="Gill Sans MT" panose="020B0502020104020203" pitchFamily="34" charset="-18"/>
              </a:rPr>
              <a:t>za </a:t>
            </a:r>
            <a:r>
              <a:rPr lang="cs-CZ" altLang="cs-CZ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pozornost a těšíme se na další spolupráci</a:t>
            </a:r>
            <a:endParaRPr lang="cs-CZ" altLang="cs-CZ" sz="3600" b="1" dirty="0">
              <a:solidFill>
                <a:srgbClr val="FFFFFF"/>
              </a:solidFill>
              <a:latin typeface="Gill Sans MT" panose="020B0502020104020203" pitchFamily="34" charset="-18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233488" y="4165600"/>
            <a:ext cx="67945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04800" indent="-303213"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1219200" algn="l"/>
                <a:tab pos="2133600" algn="l"/>
                <a:tab pos="3048000" algn="l"/>
                <a:tab pos="3962400" algn="l"/>
                <a:tab pos="4876800" algn="l"/>
                <a:tab pos="5791200" algn="l"/>
                <a:tab pos="6705600" algn="l"/>
                <a:tab pos="7620000" algn="l"/>
                <a:tab pos="8534400" algn="l"/>
                <a:tab pos="9448800" algn="l"/>
                <a:tab pos="10363200" algn="l"/>
              </a:tabLst>
              <a:defRPr sz="3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600"/>
              </a:spcBef>
              <a:buSzPct val="100000"/>
            </a:pPr>
            <a:endParaRPr lang="cs-CZ" altLang="cs-CZ" sz="2400" dirty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algn="ctr" eaLnBrk="1" hangingPunct="1">
              <a:spcBef>
                <a:spcPts val="600"/>
              </a:spcBef>
              <a:buSzPct val="100000"/>
            </a:pPr>
            <a:r>
              <a:rPr lang="cs-CZ" altLang="cs-CZ" sz="2400" dirty="0" smtClean="0">
                <a:solidFill>
                  <a:srgbClr val="FFFFFF"/>
                </a:solidFill>
                <a:latin typeface="Gill Sans MT" panose="020B0502020104020203" pitchFamily="34" charset="-18"/>
                <a:hlinkClick r:id="rId3"/>
              </a:rPr>
              <a:t>propacienty@mzcr.cz</a:t>
            </a:r>
            <a:endParaRPr lang="cs-CZ" altLang="cs-CZ" sz="2400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algn="ctr" eaLnBrk="1" hangingPunct="1">
              <a:spcBef>
                <a:spcPts val="600"/>
              </a:spcBef>
              <a:buSzPct val="100000"/>
            </a:pPr>
            <a:endParaRPr lang="cs-CZ" altLang="cs-CZ" sz="2400" dirty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algn="ctr" eaLnBrk="1" hangingPunct="1">
              <a:spcBef>
                <a:spcPts val="600"/>
              </a:spcBef>
              <a:buSzPct val="100000"/>
            </a:pPr>
            <a:endParaRPr lang="cs-CZ" altLang="cs-CZ" sz="2400" dirty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algn="ctr" eaLnBrk="1" hangingPunct="1">
              <a:spcBef>
                <a:spcPts val="600"/>
              </a:spcBef>
              <a:buSzPct val="100000"/>
            </a:pPr>
            <a:endParaRPr lang="cs-CZ" altLang="cs-CZ" sz="800" dirty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algn="ctr" eaLnBrk="1" hangingPunct="1">
              <a:spcBef>
                <a:spcPts val="600"/>
              </a:spcBef>
              <a:buSzPct val="100000"/>
            </a:pPr>
            <a:endParaRPr lang="cs-CZ" altLang="cs-CZ" sz="2400" dirty="0">
              <a:solidFill>
                <a:srgbClr val="FFFFFF"/>
              </a:solidFill>
              <a:latin typeface="Gill Sans MT" panose="020B0502020104020203" pitchFamily="34" charset="-1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</p:spPr>
        <p:txBody>
          <a:bodyPr/>
          <a:lstStyle/>
          <a:p>
            <a:fld id="{6C572FFA-2069-BC44-B8E3-86DD39408F9C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052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107504" y="2636911"/>
            <a:ext cx="8569572" cy="3816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600" b="1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Radek Policar</a:t>
            </a:r>
          </a:p>
          <a:p>
            <a:pPr lvl="0" algn="ctr">
              <a:buSzPct val="25000"/>
            </a:pPr>
            <a:endParaRPr lang="cs-CZ" sz="3600" b="1" dirty="0" smtClean="0">
              <a:solidFill>
                <a:srgbClr val="FFFFFF"/>
              </a:solidFill>
              <a:latin typeface="Gill Sans MT" panose="020B0502020104020203" pitchFamily="34" charset="-18"/>
            </a:endParaRPr>
          </a:p>
          <a:p>
            <a:pPr lvl="0" algn="ctr">
              <a:buSzPct val="25000"/>
            </a:pPr>
            <a:r>
              <a:rPr lang="cs-CZ" sz="3200" dirty="0" smtClean="0">
                <a:solidFill>
                  <a:srgbClr val="FFFFFF"/>
                </a:solidFill>
                <a:latin typeface="Gill Sans MT" panose="020B0502020104020203" pitchFamily="34" charset="-18"/>
              </a:rPr>
              <a:t>náměstek pro legislativu a právo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0" i="0" u="none" strike="noStrike" cap="none" dirty="0" smtClean="0">
              <a:solidFill>
                <a:schemeClr val="lt1"/>
              </a:solidFill>
              <a:latin typeface="Gill Sans MT" panose="020B0502020104020203" pitchFamily="34" charset="-1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2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8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539551" y="-11337"/>
            <a:ext cx="7488833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b="0" dirty="0" smtClean="0">
                <a:solidFill>
                  <a:srgbClr val="003258"/>
                </a:solidFill>
              </a:rPr>
              <a:t/>
            </a:r>
            <a:br>
              <a:rPr lang="cs-CZ" b="0" dirty="0" smtClean="0">
                <a:solidFill>
                  <a:srgbClr val="003258"/>
                </a:solidFill>
              </a:rPr>
            </a:br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Portál </a:t>
            </a:r>
            <a:r>
              <a:rPr lang="cs-CZ" sz="2400" dirty="0">
                <a:solidFill>
                  <a:srgbClr val="003258"/>
                </a:solidFill>
                <a:latin typeface="Gill Sans MT" panose="020B0502020104020203" pitchFamily="34" charset="-18"/>
              </a:rPr>
              <a:t>pro pacientské organizace a </a:t>
            </a:r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pacienty</a:t>
            </a:r>
            <a:endParaRPr lang="cs-CZ" sz="2400" dirty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endParaRPr lang="cs-CZ" dirty="0">
              <a:solidFill>
                <a:srgbClr val="003258"/>
              </a:solidFill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9551" y="1124744"/>
            <a:ext cx="7992888" cy="48870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cs-CZ" sz="28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Obsah portálu</a:t>
            </a:r>
          </a:p>
          <a:p>
            <a:pPr lvl="0"/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0"/>
            <a:r>
              <a:rPr lang="cs-CZ" sz="2400" u="sng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Stávající stav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Aktuální informace o zapojování zástupců pacientů na ministerstvu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Databáze pacientských organizací</a:t>
            </a:r>
          </a:p>
          <a:p>
            <a:pPr lvl="0"/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0"/>
            <a:r>
              <a:rPr lang="cs-CZ" sz="2400" u="sng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Do budoucna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Vzdělávací materiály pro pacientské organizace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Kalendář akcí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Fórum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912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8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539551" y="-11337"/>
            <a:ext cx="7488833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b="0" dirty="0" smtClean="0">
                <a:solidFill>
                  <a:srgbClr val="003258"/>
                </a:solidFill>
              </a:rPr>
              <a:t/>
            </a:r>
            <a:br>
              <a:rPr lang="cs-CZ" b="0" dirty="0" smtClean="0">
                <a:solidFill>
                  <a:srgbClr val="003258"/>
                </a:solidFill>
              </a:rPr>
            </a:br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Portál </a:t>
            </a:r>
            <a:r>
              <a:rPr lang="cs-CZ" sz="2400" dirty="0">
                <a:solidFill>
                  <a:srgbClr val="003258"/>
                </a:solidFill>
                <a:latin typeface="Gill Sans MT" panose="020B0502020104020203" pitchFamily="34" charset="-18"/>
              </a:rPr>
              <a:t>pro pacientské organizace a </a:t>
            </a:r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pacienty</a:t>
            </a:r>
            <a:endParaRPr lang="cs-CZ" sz="2400" dirty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endParaRPr lang="cs-CZ" dirty="0">
              <a:solidFill>
                <a:srgbClr val="00325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8"/>
          <a:stretch/>
        </p:blipFill>
        <p:spPr bwMode="auto">
          <a:xfrm>
            <a:off x="1108909" y="1814761"/>
            <a:ext cx="6607154" cy="486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417114" y="1268759"/>
            <a:ext cx="5990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Gill Sans MT" panose="020B0502020104020203" pitchFamily="34" charset="-18"/>
                <a:hlinkClick r:id="rId3"/>
              </a:rPr>
              <a:t>pacientskeorganizace.mzcr.cz/</a:t>
            </a:r>
            <a:r>
              <a:rPr lang="cs-CZ" sz="2400" b="1" dirty="0" err="1" smtClean="0">
                <a:solidFill>
                  <a:schemeClr val="bg1"/>
                </a:solidFill>
                <a:latin typeface="Gill Sans MT" panose="020B0502020104020203" pitchFamily="34" charset="-18"/>
                <a:hlinkClick r:id="rId3"/>
              </a:rPr>
              <a:t>index.php</a:t>
            </a:r>
            <a:endParaRPr lang="cs-CZ" sz="2400" b="1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61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8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395536" y="-1812"/>
            <a:ext cx="7488833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 b="0" dirty="0" smtClean="0">
                <a:solidFill>
                  <a:srgbClr val="003258"/>
                </a:solidFill>
              </a:rPr>
              <a:t/>
            </a:r>
            <a:br>
              <a:rPr lang="cs-CZ" b="0" dirty="0" smtClean="0">
                <a:solidFill>
                  <a:srgbClr val="003258"/>
                </a:solidFill>
              </a:rPr>
            </a:br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Portál </a:t>
            </a:r>
            <a:r>
              <a:rPr lang="cs-CZ" sz="2400" dirty="0">
                <a:solidFill>
                  <a:srgbClr val="003258"/>
                </a:solidFill>
                <a:latin typeface="Gill Sans MT" panose="020B0502020104020203" pitchFamily="34" charset="-18"/>
              </a:rPr>
              <a:t>pro pacientské organizace a </a:t>
            </a:r>
            <a:r>
              <a:rPr lang="cs-CZ" sz="24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pacienty</a:t>
            </a:r>
            <a:endParaRPr lang="cs-CZ" sz="2400" dirty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endParaRPr lang="cs-CZ" dirty="0">
              <a:solidFill>
                <a:srgbClr val="003258"/>
              </a:solidFill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05990" y="1124744"/>
            <a:ext cx="7992888" cy="48870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cs-CZ" sz="28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Principy portálu</a:t>
            </a:r>
          </a:p>
          <a:p>
            <a:pPr lvl="0"/>
            <a:endParaRPr lang="cs-CZ" sz="28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Aktuálnost informací / kontaktních údajů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Přístupnost </a:t>
            </a:r>
          </a:p>
          <a:p>
            <a:pPr marL="342900" lvl="7" indent="-342900">
              <a:buFont typeface="Wingdings" panose="05000000000000000000" pitchFamily="2" charset="2"/>
              <a:buChar char="ü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	Osoby se zrakovým postižením</a:t>
            </a:r>
          </a:p>
          <a:p>
            <a:pPr marL="342900" lvl="2" indent="-342900">
              <a:buFont typeface="Wingdings" panose="05000000000000000000" pitchFamily="2" charset="2"/>
              <a:buChar char="ü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-18"/>
              </a:rPr>
              <a:t>	Osoby se sluchovým postižením</a:t>
            </a:r>
            <a:endParaRPr lang="cs-CZ" sz="2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-1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0"/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0"/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27584" y="4005063"/>
            <a:ext cx="5616624" cy="1728193"/>
          </a:xfrm>
          <a:prstGeom prst="roundRect">
            <a:avLst/>
          </a:prstGeom>
          <a:solidFill>
            <a:srgbClr val="FF99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sz="2400" dirty="0" smtClean="0">
              <a:solidFill>
                <a:schemeClr val="tx1"/>
              </a:solidFill>
              <a:latin typeface="Gill Sans MT" panose="020B0502020104020203" pitchFamily="34" charset="-18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Gill Sans MT" panose="020B0502020104020203" pitchFamily="34" charset="-18"/>
              </a:rPr>
              <a:t>Přístupný </a:t>
            </a:r>
            <a:r>
              <a:rPr lang="cs-CZ" sz="2400" dirty="0">
                <a:solidFill>
                  <a:schemeClr val="tx1"/>
                </a:solidFill>
                <a:latin typeface="Gill Sans MT" panose="020B0502020104020203" pitchFamily="34" charset="-18"/>
              </a:rPr>
              <a:t>web umožňuje plnohodnotné používání všem svým uživatelům bez ohledu na jejich hendikep – ať už trvalý či dočasný.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771800" y="5365599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Gill Sans MT" panose="020B0502020104020203" pitchFamily="34" charset="-18"/>
              </a:rPr>
              <a:t>Zdroj: http://www.pristupnost.cz/o-pristupnosti/</a:t>
            </a:r>
          </a:p>
        </p:txBody>
      </p:sp>
    </p:spTree>
    <p:extLst>
      <p:ext uri="{BB962C8B-B14F-4D97-AF65-F5344CB8AC3E}">
        <p14:creationId xmlns:p14="http://schemas.microsoft.com/office/powerpoint/2010/main" val="16226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8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0" y="-99392"/>
            <a:ext cx="8388424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>
              <a:solidFill>
                <a:srgbClr val="003258"/>
              </a:solidFill>
            </a:endParaRPr>
          </a:p>
          <a:p>
            <a:r>
              <a:rPr lang="cs-CZ" sz="23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Zapojení </a:t>
            </a:r>
            <a:r>
              <a:rPr lang="cs-CZ" sz="2300" dirty="0">
                <a:solidFill>
                  <a:srgbClr val="003258"/>
                </a:solidFill>
                <a:latin typeface="Gill Sans MT" panose="020B0502020104020203" pitchFamily="34" charset="-18"/>
              </a:rPr>
              <a:t>zástupců pacientů na </a:t>
            </a:r>
            <a:r>
              <a:rPr lang="cs-CZ" sz="23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ministerstvu </a:t>
            </a:r>
            <a:r>
              <a:rPr lang="cs-CZ" sz="2300" dirty="0">
                <a:solidFill>
                  <a:srgbClr val="003258"/>
                </a:solidFill>
                <a:latin typeface="Gill Sans MT" panose="020B0502020104020203" pitchFamily="34" charset="-18"/>
              </a:rPr>
              <a:t>zdravotnictví</a:t>
            </a:r>
            <a:endParaRPr lang="cs-CZ" sz="2300" dirty="0">
              <a:solidFill>
                <a:srgbClr val="003258"/>
              </a:solidFill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9551" y="1628800"/>
            <a:ext cx="7992888" cy="4320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Formy zapojení pacientů</a:t>
            </a:r>
          </a:p>
          <a:p>
            <a:pPr lvl="0"/>
            <a:endParaRPr lang="cs-CZ" sz="2400" u="sng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0"/>
            <a:r>
              <a:rPr lang="cs-CZ" sz="2400" u="sng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Neformální</a:t>
            </a:r>
          </a:p>
          <a:p>
            <a:pPr marL="457200" lvl="0" indent="-457200"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Pravidelná setkávání s pacientskými organizacemi</a:t>
            </a:r>
          </a:p>
          <a:p>
            <a:pPr marL="457200" lvl="0" indent="-457200"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Jednotlivé spolupráce s pacientskými organizacemi a jejich podněty</a:t>
            </a:r>
          </a:p>
          <a:p>
            <a:pPr marL="457200" lvl="0" indent="-457200">
              <a:buAutoNum type="arabicPeriod"/>
            </a:pPr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lvl="0"/>
            <a:r>
              <a:rPr lang="cs-CZ" sz="2400" u="sng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Formální</a:t>
            </a:r>
          </a:p>
          <a:p>
            <a:pPr marL="457200" lvl="0" indent="-457200"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Pacientská rada ministra zdravotnictví</a:t>
            </a:r>
          </a:p>
          <a:p>
            <a:pPr marL="457200" lvl="0" indent="-457200"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Pracovní skupiny Pacientské rady</a:t>
            </a:r>
          </a:p>
          <a:p>
            <a:pPr marL="457200" lvl="0" indent="-457200"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Účast pacientů v pracovních skupinách MZ</a:t>
            </a:r>
          </a:p>
          <a:p>
            <a:pPr marL="457200" lvl="0" indent="-457200"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Připomínkování legislativy v gesci MZ</a:t>
            </a:r>
          </a:p>
          <a:p>
            <a:pPr marL="457200" lvl="0" indent="-457200">
              <a:buAutoNum type="arabicPeriod"/>
            </a:pPr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314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8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79512" y="-99392"/>
            <a:ext cx="8208912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18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Aktivity </a:t>
            </a:r>
            <a:r>
              <a:rPr lang="cs-CZ" sz="1800" dirty="0">
                <a:solidFill>
                  <a:srgbClr val="003258"/>
                </a:solidFill>
                <a:latin typeface="Gill Sans MT" panose="020B0502020104020203" pitchFamily="34" charset="-18"/>
              </a:rPr>
              <a:t>od setkání s Pacientskými organizacemi </a:t>
            </a:r>
            <a:r>
              <a:rPr lang="cs-CZ" sz="18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15. </a:t>
            </a:r>
            <a:r>
              <a:rPr lang="cs-CZ" sz="1800" dirty="0">
                <a:solidFill>
                  <a:srgbClr val="003258"/>
                </a:solidFill>
                <a:latin typeface="Gill Sans MT" panose="020B0502020104020203" pitchFamily="34" charset="-18"/>
              </a:rPr>
              <a:t>1</a:t>
            </a:r>
            <a:r>
              <a:rPr lang="cs-CZ" sz="18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.:</a:t>
            </a:r>
          </a:p>
          <a:p>
            <a:endParaRPr lang="cs-CZ" sz="80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2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Zasedání Pacientské rady a jejích pracovních skupin </a:t>
            </a:r>
            <a:endParaRPr lang="cs-CZ" sz="22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9551" y="1628800"/>
            <a:ext cx="7992888" cy="4320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Zasedání Pacientské rady (5. 2., 2. – 4. 3.)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Zasedání Pracovní skupiny Pac. rady ke zdravotnickým prostředkům (15. 1., 13. 2., 18. 3.)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Zasedání Pracovní skupiny Pac. rady ke zdravotně-sociálnímu pomezí (17. 3.)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Gill Sans MT" panose="020B0502020104020203" pitchFamily="34" charset="-18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Zasedání Pracovní skupiny Pac. rady k inovativní léčbě</a:t>
            </a:r>
            <a:r>
              <a:rPr lang="cs-CZ" sz="2400" dirty="0">
                <a:solidFill>
                  <a:schemeClr val="bg1"/>
                </a:solidFill>
                <a:latin typeface="Gill Sans MT" panose="020B0502020104020203" pitchFamily="34" charset="-18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</a:br>
            <a:r>
              <a:rPr lang="cs-CZ" sz="2400" dirty="0" smtClean="0">
                <a:solidFill>
                  <a:schemeClr val="bg1"/>
                </a:solidFill>
                <a:latin typeface="Gill Sans MT" panose="020B0502020104020203" pitchFamily="34" charset="-18"/>
              </a:rPr>
              <a:t>(24. 3. )</a:t>
            </a:r>
          </a:p>
        </p:txBody>
      </p:sp>
    </p:spTree>
    <p:extLst>
      <p:ext uri="{BB962C8B-B14F-4D97-AF65-F5344CB8AC3E}">
        <p14:creationId xmlns:p14="http://schemas.microsoft.com/office/powerpoint/2010/main" val="23138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Nadpis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8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0" y="-1812"/>
            <a:ext cx="802838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Nadpis 1"/>
          <p:cNvSpPr txBox="1">
            <a:spLocks/>
          </p:cNvSpPr>
          <p:nvPr/>
        </p:nvSpPr>
        <p:spPr>
          <a:xfrm>
            <a:off x="179512" y="-99392"/>
            <a:ext cx="8208912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cs-CZ" b="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18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Aktivity </a:t>
            </a:r>
            <a:r>
              <a:rPr lang="cs-CZ" sz="1800" dirty="0">
                <a:solidFill>
                  <a:srgbClr val="003258"/>
                </a:solidFill>
                <a:latin typeface="Gill Sans MT" panose="020B0502020104020203" pitchFamily="34" charset="-18"/>
              </a:rPr>
              <a:t>od setkání s Pacientskými organizacemi </a:t>
            </a:r>
            <a:r>
              <a:rPr lang="cs-CZ" sz="18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15. </a:t>
            </a:r>
            <a:r>
              <a:rPr lang="cs-CZ" sz="1800" dirty="0">
                <a:solidFill>
                  <a:srgbClr val="003258"/>
                </a:solidFill>
                <a:latin typeface="Gill Sans MT" panose="020B0502020104020203" pitchFamily="34" charset="-18"/>
              </a:rPr>
              <a:t>1</a:t>
            </a:r>
            <a:r>
              <a:rPr lang="cs-CZ" sz="18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.:</a:t>
            </a:r>
          </a:p>
          <a:p>
            <a:endParaRPr lang="cs-CZ" sz="800" dirty="0" smtClean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2200" dirty="0" smtClean="0">
                <a:solidFill>
                  <a:srgbClr val="003258"/>
                </a:solidFill>
                <a:latin typeface="Gill Sans MT" panose="020B0502020104020203" pitchFamily="34" charset="-18"/>
              </a:rPr>
              <a:t>Účast pacientů v pracovních skupinách MZ </a:t>
            </a:r>
            <a:endParaRPr lang="cs-CZ" sz="2200" dirty="0">
              <a:solidFill>
                <a:srgbClr val="003258"/>
              </a:solidFill>
              <a:latin typeface="Gill Sans MT" panose="020B0502020104020203" pitchFamily="34" charset="-18"/>
            </a:endParaRPr>
          </a:p>
        </p:txBody>
      </p:sp>
      <p:sp>
        <p:nvSpPr>
          <p:cNvPr id="6" name="Shape 137"/>
          <p:cNvSpPr txBox="1"/>
          <p:nvPr/>
        </p:nvSpPr>
        <p:spPr>
          <a:xfrm>
            <a:off x="539551" y="1340768"/>
            <a:ext cx="7992888" cy="4608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buFont typeface="Arial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Pracovní skupina 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pro kategorizaci a úhradovou regulaci zdravotnických prostředků </a:t>
            </a:r>
          </a:p>
          <a:p>
            <a:pPr lvl="0"/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	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20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. 12. 2017, 15. 1.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2018</a:t>
            </a:r>
            <a:endParaRPr lang="en-US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lvl="0"/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	Marie 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Ředinová, </a:t>
            </a:r>
            <a:r>
              <a:rPr lang="cs-CZ" sz="2000" dirty="0" err="1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Ilco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ČR; 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Zdeňka Faltýnková,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CZEPA</a:t>
            </a:r>
          </a:p>
          <a:p>
            <a:pPr lvl="0"/>
            <a:endParaRPr lang="en-US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Pracovní skupina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pro 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revizi systému cen a úhrad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léčiv </a:t>
            </a:r>
          </a:p>
          <a:p>
            <a:pPr lvl="0"/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	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27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. 3. 2018, 27. 4.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2018</a:t>
            </a:r>
            <a:endParaRPr lang="en-US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lvl="0"/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	Anna 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Arellanesová, ČAVO; Edita Müllerová, Revma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Liga ČR</a:t>
            </a:r>
          </a:p>
          <a:p>
            <a:pPr lvl="0"/>
            <a:endParaRPr lang="en-US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Mezirezortní pracovní skupina ke zdravotně sociálnímu pomezí </a:t>
            </a:r>
            <a:endParaRPr lang="cs-CZ" sz="2000" dirty="0" smtClean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lvl="2"/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	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23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. 4.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2018</a:t>
            </a:r>
            <a:endParaRPr lang="en-US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lvl="0"/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	Jitka </a:t>
            </a:r>
            <a:r>
              <a:rPr lang="cs-CZ" sz="2000" dirty="0" err="1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Reineltová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, </a:t>
            </a:r>
            <a:r>
              <a:rPr lang="cs-CZ" sz="2000" dirty="0" err="1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Parent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 Project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ČR</a:t>
            </a:r>
          </a:p>
          <a:p>
            <a:pPr lvl="0"/>
            <a:endParaRPr lang="en-US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Komise pro posuzování nových přístrojových technologií a kapacit hrazených ze zdravotního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pojištění</a:t>
            </a:r>
          </a:p>
          <a:p>
            <a:pPr lvl="0"/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	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 11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. 4. </a:t>
            </a:r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2018</a:t>
            </a:r>
            <a:endParaRPr lang="en-US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lvl="0"/>
            <a:r>
              <a:rPr lang="cs-CZ" sz="2000" dirty="0" smtClean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	Simona 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  <a:cs typeface="Gill Sans"/>
              </a:rPr>
              <a:t>Zábranská, Klub nemocných cystickou fibrózou</a:t>
            </a:r>
            <a:endParaRPr lang="en-US" sz="2000" dirty="0">
              <a:solidFill>
                <a:schemeClr val="bg1"/>
              </a:solidFill>
              <a:latin typeface="Gill Sans MT" panose="020B0502020104020203" pitchFamily="34" charset="-18"/>
              <a:cs typeface="Gill Sans"/>
            </a:endParaRPr>
          </a:p>
          <a:p>
            <a:pPr lvl="0"/>
            <a:endParaRPr lang="cs-CZ" sz="2000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480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ZCZ_negativ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ZCZ_negativ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</TotalTime>
  <Words>972</Words>
  <Application>Microsoft Office PowerPoint</Application>
  <PresentationFormat>Předvádění na obrazovce (4:3)</PresentationFormat>
  <Paragraphs>372</Paragraphs>
  <Slides>26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26</vt:i4>
      </vt:variant>
    </vt:vector>
  </HeadingPairs>
  <TitlesOfParts>
    <vt:vector size="39" baseType="lpstr">
      <vt:lpstr>Arial</vt:lpstr>
      <vt:lpstr>Times New Roman</vt:lpstr>
      <vt:lpstr>Gill Sans MT</vt:lpstr>
      <vt:lpstr>Wingdings</vt:lpstr>
      <vt:lpstr>ＭＳ Ｐゴシック</vt:lpstr>
      <vt:lpstr>Gill Sans</vt:lpstr>
      <vt:lpstr>Courier New</vt:lpstr>
      <vt:lpstr>GillSans</vt:lpstr>
      <vt:lpstr>MZCZ_negativ</vt:lpstr>
      <vt:lpstr>MZCZ_negativ2</vt:lpstr>
      <vt:lpstr>2_Office Theme</vt:lpstr>
      <vt:lpstr>3_Office Theme</vt:lpstr>
      <vt:lpstr>Office Theme</vt:lpstr>
      <vt:lpstr>Prezentace aplikace PowerPoint</vt:lpstr>
      <vt:lpstr>Nadpis</vt:lpstr>
      <vt:lpstr>Prezentace aplikace PowerPoint</vt:lpstr>
      <vt:lpstr>Nadpis</vt:lpstr>
      <vt:lpstr>Nadpis</vt:lpstr>
      <vt:lpstr>Nadpis</vt:lpstr>
      <vt:lpstr>Nadpis</vt:lpstr>
      <vt:lpstr>Nadpis</vt:lpstr>
      <vt:lpstr>Nadpis</vt:lpstr>
      <vt:lpstr>Nadpis</vt:lpstr>
      <vt:lpstr>Nadpis</vt:lpstr>
      <vt:lpstr>Legislativní proces</vt:lpstr>
      <vt:lpstr>Nadpis</vt:lpstr>
      <vt:lpstr>Nadpis</vt:lpstr>
      <vt:lpstr>Prezentace aplikace PowerPoint</vt:lpstr>
      <vt:lpstr>Nadpis</vt:lpstr>
      <vt:lpstr>Nadpis</vt:lpstr>
      <vt:lpstr>Nadpis</vt:lpstr>
      <vt:lpstr>Nadpis</vt:lpstr>
      <vt:lpstr>Návrh nové úpravy úhrady a kategorizace zdravotnických prostředků</vt:lpstr>
      <vt:lpstr>Prezentace aplikace PowerPoint</vt:lpstr>
      <vt:lpstr>Nadpis</vt:lpstr>
      <vt:lpstr>Nadpis</vt:lpstr>
      <vt:lpstr>Prezentace aplikace PowerPoint</vt:lpstr>
      <vt:lpstr>Nadpis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Čížková Klára Mgr.</dc:creator>
  <cp:lastModifiedBy>Liolia Šárka Mgr.</cp:lastModifiedBy>
  <cp:revision>114</cp:revision>
  <cp:lastPrinted>2018-01-10T12:39:19Z</cp:lastPrinted>
  <dcterms:modified xsi:type="dcterms:W3CDTF">2018-05-10T12:47:23Z</dcterms:modified>
</cp:coreProperties>
</file>